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601200" cy="12801600" type="A3"/>
  <p:notesSz cx="6858000" cy="9144000"/>
  <p:defaultTextStyle>
    <a:defPPr>
      <a:defRPr lang="de-DE"/>
    </a:defPPr>
    <a:lvl1pPr marL="0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6108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DBD8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91" autoAdjust="0"/>
    <p:restoredTop sz="94660"/>
  </p:normalViewPr>
  <p:slideViewPr>
    <p:cSldViewPr snapToGrid="0" snapToObjects="1">
      <p:cViewPr>
        <p:scale>
          <a:sx n="218" d="100"/>
          <a:sy n="218" d="100"/>
        </p:scale>
        <p:origin x="64" y="810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E4846-2983-44F6-8B24-D662A5D5A7F5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033CF-F4CA-41E1-9B6B-7AC4AED855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85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033CF-F4CA-41E1-9B6B-7AC4AED8558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43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5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6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16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7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721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3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8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8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69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5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3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2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0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59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67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17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0060" y="2987043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80610" y="2987043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95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2" y="2865546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45" indent="0">
              <a:buNone/>
              <a:defRPr sz="2700" b="1"/>
            </a:lvl2pPr>
            <a:lvl3pPr marL="1221692" indent="0">
              <a:buNone/>
              <a:defRPr sz="2400" b="1"/>
            </a:lvl3pPr>
            <a:lvl4pPr marL="1832539" indent="0">
              <a:buNone/>
              <a:defRPr sz="2100" b="1"/>
            </a:lvl4pPr>
            <a:lvl5pPr marL="2443384" indent="0">
              <a:buNone/>
              <a:defRPr sz="2100" b="1"/>
            </a:lvl5pPr>
            <a:lvl6pPr marL="3054231" indent="0">
              <a:buNone/>
              <a:defRPr sz="2100" b="1"/>
            </a:lvl6pPr>
            <a:lvl7pPr marL="3665077" indent="0">
              <a:buNone/>
              <a:defRPr sz="2100" b="1"/>
            </a:lvl7pPr>
            <a:lvl8pPr marL="4275923" indent="0">
              <a:buNone/>
              <a:defRPr sz="2100" b="1"/>
            </a:lvl8pPr>
            <a:lvl9pPr marL="4886769" indent="0">
              <a:buNone/>
              <a:defRPr sz="21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77280" y="2865546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45" indent="0">
              <a:buNone/>
              <a:defRPr sz="2700" b="1"/>
            </a:lvl2pPr>
            <a:lvl3pPr marL="1221692" indent="0">
              <a:buNone/>
              <a:defRPr sz="2400" b="1"/>
            </a:lvl3pPr>
            <a:lvl4pPr marL="1832539" indent="0">
              <a:buNone/>
              <a:defRPr sz="2100" b="1"/>
            </a:lvl4pPr>
            <a:lvl5pPr marL="2443384" indent="0">
              <a:buNone/>
              <a:defRPr sz="2100" b="1"/>
            </a:lvl5pPr>
            <a:lvl6pPr marL="3054231" indent="0">
              <a:buNone/>
              <a:defRPr sz="2100" b="1"/>
            </a:lvl6pPr>
            <a:lvl7pPr marL="3665077" indent="0">
              <a:buNone/>
              <a:defRPr sz="2100" b="1"/>
            </a:lvl7pPr>
            <a:lvl8pPr marL="4275923" indent="0">
              <a:buNone/>
              <a:defRPr sz="2100" b="1"/>
            </a:lvl8pPr>
            <a:lvl9pPr marL="4886769" indent="0">
              <a:buNone/>
              <a:defRPr sz="21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77280" y="4059766"/>
            <a:ext cx="4243863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1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93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56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4" y="509696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53805" y="509694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0064" y="2678854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845" indent="0">
              <a:buNone/>
              <a:defRPr sz="1600"/>
            </a:lvl2pPr>
            <a:lvl3pPr marL="1221692" indent="0">
              <a:buNone/>
              <a:defRPr sz="1300"/>
            </a:lvl3pPr>
            <a:lvl4pPr marL="1832539" indent="0">
              <a:buNone/>
              <a:defRPr sz="1200"/>
            </a:lvl4pPr>
            <a:lvl5pPr marL="2443384" indent="0">
              <a:buNone/>
              <a:defRPr sz="1200"/>
            </a:lvl5pPr>
            <a:lvl6pPr marL="3054231" indent="0">
              <a:buNone/>
              <a:defRPr sz="1200"/>
            </a:lvl6pPr>
            <a:lvl7pPr marL="3665077" indent="0">
              <a:buNone/>
              <a:defRPr sz="1200"/>
            </a:lvl7pPr>
            <a:lvl8pPr marL="4275923" indent="0">
              <a:buNone/>
              <a:defRPr sz="1200"/>
            </a:lvl8pPr>
            <a:lvl9pPr marL="4886769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7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845" indent="0">
              <a:buNone/>
              <a:defRPr sz="3700"/>
            </a:lvl2pPr>
            <a:lvl3pPr marL="1221692" indent="0">
              <a:buNone/>
              <a:defRPr sz="3200"/>
            </a:lvl3pPr>
            <a:lvl4pPr marL="1832539" indent="0">
              <a:buNone/>
              <a:defRPr sz="2700"/>
            </a:lvl4pPr>
            <a:lvl5pPr marL="2443384" indent="0">
              <a:buNone/>
              <a:defRPr sz="2700"/>
            </a:lvl5pPr>
            <a:lvl6pPr marL="3054231" indent="0">
              <a:buNone/>
              <a:defRPr sz="2700"/>
            </a:lvl6pPr>
            <a:lvl7pPr marL="3665077" indent="0">
              <a:buNone/>
              <a:defRPr sz="2700"/>
            </a:lvl7pPr>
            <a:lvl8pPr marL="4275923" indent="0">
              <a:buNone/>
              <a:defRPr sz="2700"/>
            </a:lvl8pPr>
            <a:lvl9pPr marL="4886769" indent="0">
              <a:buNone/>
              <a:defRPr sz="27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845" indent="0">
              <a:buNone/>
              <a:defRPr sz="1600"/>
            </a:lvl2pPr>
            <a:lvl3pPr marL="1221692" indent="0">
              <a:buNone/>
              <a:defRPr sz="1300"/>
            </a:lvl3pPr>
            <a:lvl4pPr marL="1832539" indent="0">
              <a:buNone/>
              <a:defRPr sz="1200"/>
            </a:lvl4pPr>
            <a:lvl5pPr marL="2443384" indent="0">
              <a:buNone/>
              <a:defRPr sz="1200"/>
            </a:lvl5pPr>
            <a:lvl6pPr marL="3054231" indent="0">
              <a:buNone/>
              <a:defRPr sz="1200"/>
            </a:lvl6pPr>
            <a:lvl7pPr marL="3665077" indent="0">
              <a:buNone/>
              <a:defRPr sz="1200"/>
            </a:lvl7pPr>
            <a:lvl8pPr marL="4275923" indent="0">
              <a:buNone/>
              <a:defRPr sz="1200"/>
            </a:lvl8pPr>
            <a:lvl9pPr marL="4886769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1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69" tIns="61085" rIns="122169" bIns="61085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2169" tIns="61085" rIns="122169" bIns="61085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6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EC2B1-8FFC-9745-ABFA-ECBDA2C29A7A}" type="datetimeFigureOut">
              <a:rPr lang="de-DE" smtClean="0"/>
              <a:t>09.03.22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6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6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0B36-FC1B-B242-B578-4F11E863C7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18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084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134" indent="-458134" algn="l" defTabSz="61084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625" indent="-381780" algn="l" defTabSz="61084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116" indent="-305423" algn="l" defTabSz="6108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7961" indent="-305423" algn="l" defTabSz="61084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8808" indent="-305423" algn="l" defTabSz="61084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9655" indent="-305423" algn="l" defTabSz="6108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0500" indent="-305423" algn="l" defTabSz="6108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1347" indent="-305423" algn="l" defTabSz="6108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2192" indent="-305423" algn="l" defTabSz="6108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845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692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539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384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231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077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5923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6769" algn="l" defTabSz="6108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erade Verbindung 35"/>
          <p:cNvCxnSpPr/>
          <p:nvPr/>
        </p:nvCxnSpPr>
        <p:spPr>
          <a:xfrm>
            <a:off x="3522589" y="4760554"/>
            <a:ext cx="0" cy="3888000"/>
          </a:xfrm>
          <a:prstGeom prst="line">
            <a:avLst/>
          </a:prstGeom>
          <a:ln w="1270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3984660" y="9483522"/>
            <a:ext cx="3816000" cy="0"/>
          </a:xfrm>
          <a:prstGeom prst="line">
            <a:avLst/>
          </a:prstGeom>
          <a:ln w="127000" cmpd="sng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" name="Textfeld 183"/>
          <p:cNvSpPr txBox="1"/>
          <p:nvPr/>
        </p:nvSpPr>
        <p:spPr>
          <a:xfrm rot="16200000">
            <a:off x="7046316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Weßer</a:t>
            </a:r>
            <a:r>
              <a:rPr lang="de-DE" sz="500" dirty="0"/>
              <a:t> Klarapfel, 1 von 2</a:t>
            </a:r>
          </a:p>
        </p:txBody>
      </p:sp>
      <p:sp>
        <p:nvSpPr>
          <p:cNvPr id="185" name="Textfeld 184"/>
          <p:cNvSpPr txBox="1"/>
          <p:nvPr/>
        </p:nvSpPr>
        <p:spPr>
          <a:xfrm rot="16200000">
            <a:off x="6904540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Piros</a:t>
            </a:r>
            <a:r>
              <a:rPr lang="de-DE" sz="500" dirty="0"/>
              <a:t>, 1 von 2</a:t>
            </a:r>
          </a:p>
        </p:txBody>
      </p:sp>
      <p:sp>
        <p:nvSpPr>
          <p:cNvPr id="188" name="Textfeld 187"/>
          <p:cNvSpPr txBox="1"/>
          <p:nvPr/>
        </p:nvSpPr>
        <p:spPr>
          <a:xfrm rot="16200000">
            <a:off x="6975127" y="9405972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Weßer</a:t>
            </a:r>
            <a:r>
              <a:rPr lang="de-DE" sz="500" dirty="0"/>
              <a:t> Klarapfel, 2 von 2</a:t>
            </a:r>
          </a:p>
        </p:txBody>
      </p:sp>
      <p:sp>
        <p:nvSpPr>
          <p:cNvPr id="191" name="Textfeld 190"/>
          <p:cNvSpPr txBox="1"/>
          <p:nvPr/>
        </p:nvSpPr>
        <p:spPr>
          <a:xfrm rot="16200000">
            <a:off x="6833651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Piros</a:t>
            </a:r>
            <a:r>
              <a:rPr lang="de-DE" sz="500" dirty="0"/>
              <a:t>, 2 von 2</a:t>
            </a:r>
          </a:p>
        </p:txBody>
      </p:sp>
      <p:sp>
        <p:nvSpPr>
          <p:cNvPr id="192" name="Textfeld 191"/>
          <p:cNvSpPr txBox="1"/>
          <p:nvPr/>
        </p:nvSpPr>
        <p:spPr>
          <a:xfrm rot="16200000">
            <a:off x="6762762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Jamba</a:t>
            </a:r>
            <a:r>
              <a:rPr lang="de-DE" sz="500" dirty="0"/>
              <a:t> 69, 1 von 3</a:t>
            </a:r>
          </a:p>
        </p:txBody>
      </p:sp>
      <p:sp>
        <p:nvSpPr>
          <p:cNvPr id="196" name="Textfeld 195"/>
          <p:cNvSpPr txBox="1"/>
          <p:nvPr/>
        </p:nvSpPr>
        <p:spPr>
          <a:xfrm rot="16200000">
            <a:off x="6408317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Jamba</a:t>
            </a:r>
            <a:r>
              <a:rPr lang="de-DE" sz="500" dirty="0"/>
              <a:t> 69, 2 von 3</a:t>
            </a:r>
          </a:p>
        </p:txBody>
      </p:sp>
      <p:sp>
        <p:nvSpPr>
          <p:cNvPr id="197" name="Textfeld 196"/>
          <p:cNvSpPr txBox="1"/>
          <p:nvPr/>
        </p:nvSpPr>
        <p:spPr>
          <a:xfrm rot="16200000">
            <a:off x="6337428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Jamba</a:t>
            </a:r>
            <a:r>
              <a:rPr lang="de-DE" sz="500" dirty="0"/>
              <a:t> 69, 3 von 3</a:t>
            </a:r>
          </a:p>
        </p:txBody>
      </p:sp>
      <p:sp>
        <p:nvSpPr>
          <p:cNvPr id="198" name="Textfeld 197"/>
          <p:cNvSpPr txBox="1"/>
          <p:nvPr/>
        </p:nvSpPr>
        <p:spPr>
          <a:xfrm rot="16200000">
            <a:off x="6266539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Reglindis</a:t>
            </a:r>
            <a:r>
              <a:rPr lang="de-DE" sz="500" dirty="0"/>
              <a:t>, 1 von 3</a:t>
            </a:r>
          </a:p>
        </p:txBody>
      </p:sp>
      <p:sp>
        <p:nvSpPr>
          <p:cNvPr id="199" name="Textfeld 198"/>
          <p:cNvSpPr txBox="1"/>
          <p:nvPr/>
        </p:nvSpPr>
        <p:spPr>
          <a:xfrm rot="16200000">
            <a:off x="6195650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Reglindis</a:t>
            </a:r>
            <a:r>
              <a:rPr lang="de-DE" sz="500" dirty="0"/>
              <a:t>, 2 von 3</a:t>
            </a:r>
          </a:p>
        </p:txBody>
      </p:sp>
      <p:sp>
        <p:nvSpPr>
          <p:cNvPr id="200" name="Textfeld 199"/>
          <p:cNvSpPr txBox="1"/>
          <p:nvPr/>
        </p:nvSpPr>
        <p:spPr>
          <a:xfrm rot="16200000">
            <a:off x="6124761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Reglindis</a:t>
            </a:r>
            <a:r>
              <a:rPr lang="de-DE" sz="500" dirty="0"/>
              <a:t>, 3 von 3</a:t>
            </a:r>
          </a:p>
        </p:txBody>
      </p:sp>
      <p:sp>
        <p:nvSpPr>
          <p:cNvPr id="201" name="Textfeld 200"/>
          <p:cNvSpPr txBox="1"/>
          <p:nvPr/>
        </p:nvSpPr>
        <p:spPr>
          <a:xfrm rot="16200000">
            <a:off x="5841205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Goldparmäne, 1 von 3</a:t>
            </a:r>
          </a:p>
        </p:txBody>
      </p:sp>
      <p:sp>
        <p:nvSpPr>
          <p:cNvPr id="202" name="Textfeld 201"/>
          <p:cNvSpPr txBox="1"/>
          <p:nvPr/>
        </p:nvSpPr>
        <p:spPr>
          <a:xfrm rot="16200000">
            <a:off x="5770316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Goldparmäne, 2 von 3</a:t>
            </a:r>
          </a:p>
        </p:txBody>
      </p:sp>
      <p:sp>
        <p:nvSpPr>
          <p:cNvPr id="203" name="Textfeld 202"/>
          <p:cNvSpPr txBox="1"/>
          <p:nvPr/>
        </p:nvSpPr>
        <p:spPr>
          <a:xfrm rot="16200000">
            <a:off x="5699427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Goldparmäne, 3 von 3</a:t>
            </a:r>
          </a:p>
        </p:txBody>
      </p:sp>
      <p:sp>
        <p:nvSpPr>
          <p:cNvPr id="204" name="Textfeld 203"/>
          <p:cNvSpPr txBox="1"/>
          <p:nvPr/>
        </p:nvSpPr>
        <p:spPr>
          <a:xfrm rot="16200000">
            <a:off x="5628538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Santana, 1 von 3</a:t>
            </a:r>
          </a:p>
        </p:txBody>
      </p:sp>
      <p:sp>
        <p:nvSpPr>
          <p:cNvPr id="205" name="Textfeld 204"/>
          <p:cNvSpPr txBox="1"/>
          <p:nvPr/>
        </p:nvSpPr>
        <p:spPr>
          <a:xfrm rot="16200000">
            <a:off x="5557649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Santana, 2 von 3</a:t>
            </a:r>
          </a:p>
        </p:txBody>
      </p:sp>
      <p:sp>
        <p:nvSpPr>
          <p:cNvPr id="206" name="Textfeld 205"/>
          <p:cNvSpPr txBox="1"/>
          <p:nvPr/>
        </p:nvSpPr>
        <p:spPr>
          <a:xfrm rot="16200000">
            <a:off x="5486760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Santana, 3 von 3</a:t>
            </a:r>
          </a:p>
        </p:txBody>
      </p:sp>
      <p:sp>
        <p:nvSpPr>
          <p:cNvPr id="207" name="Textfeld 206"/>
          <p:cNvSpPr txBox="1"/>
          <p:nvPr/>
        </p:nvSpPr>
        <p:spPr>
          <a:xfrm rot="16200000">
            <a:off x="5343615" y="9406740"/>
            <a:ext cx="16261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Schweizer Orangenapfel, 1 von 3</a:t>
            </a:r>
          </a:p>
        </p:txBody>
      </p:sp>
      <p:sp>
        <p:nvSpPr>
          <p:cNvPr id="208" name="Textfeld 207"/>
          <p:cNvSpPr txBox="1"/>
          <p:nvPr/>
        </p:nvSpPr>
        <p:spPr>
          <a:xfrm rot="16200000">
            <a:off x="5272726" y="9406740"/>
            <a:ext cx="16261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Schweizer Orangenapfel, 2 von 3</a:t>
            </a:r>
          </a:p>
        </p:txBody>
      </p:sp>
      <p:sp>
        <p:nvSpPr>
          <p:cNvPr id="209" name="Textfeld 208"/>
          <p:cNvSpPr txBox="1"/>
          <p:nvPr/>
        </p:nvSpPr>
        <p:spPr>
          <a:xfrm rot="16200000">
            <a:off x="5201837" y="9406740"/>
            <a:ext cx="16261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Schweizer Orangenapfel, 3 von 3</a:t>
            </a:r>
          </a:p>
        </p:txBody>
      </p:sp>
      <p:sp>
        <p:nvSpPr>
          <p:cNvPr id="210" name="Textfeld 209"/>
          <p:cNvSpPr txBox="1"/>
          <p:nvPr/>
        </p:nvSpPr>
        <p:spPr>
          <a:xfrm rot="16200000">
            <a:off x="5130948" y="9406740"/>
            <a:ext cx="16261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Rewena</a:t>
            </a:r>
            <a:r>
              <a:rPr lang="de-DE" sz="500" dirty="0"/>
              <a:t>, 1 von 3 (</a:t>
            </a:r>
            <a:r>
              <a:rPr lang="de-DE" sz="500" dirty="0">
                <a:solidFill>
                  <a:srgbClr val="8064A2"/>
                </a:solidFill>
              </a:rPr>
              <a:t>auch 1x in B3</a:t>
            </a:r>
            <a:r>
              <a:rPr lang="de-DE" sz="500" dirty="0"/>
              <a:t>)</a:t>
            </a:r>
          </a:p>
        </p:txBody>
      </p:sp>
      <p:sp>
        <p:nvSpPr>
          <p:cNvPr id="193" name="Textfeld 192"/>
          <p:cNvSpPr txBox="1"/>
          <p:nvPr/>
        </p:nvSpPr>
        <p:spPr>
          <a:xfrm rot="16200000">
            <a:off x="5060059" y="9406740"/>
            <a:ext cx="16261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Rewena</a:t>
            </a:r>
            <a:r>
              <a:rPr lang="de-DE" sz="500" dirty="0"/>
              <a:t>, 2 von 3 (</a:t>
            </a:r>
            <a:r>
              <a:rPr lang="de-DE" sz="500" dirty="0">
                <a:solidFill>
                  <a:srgbClr val="8064A2"/>
                </a:solidFill>
              </a:rPr>
              <a:t>auch 1x in B3</a:t>
            </a:r>
            <a:r>
              <a:rPr lang="de-DE" sz="500" dirty="0"/>
              <a:t>)</a:t>
            </a:r>
          </a:p>
        </p:txBody>
      </p:sp>
      <p:sp>
        <p:nvSpPr>
          <p:cNvPr id="211" name="Textfeld 210"/>
          <p:cNvSpPr txBox="1"/>
          <p:nvPr/>
        </p:nvSpPr>
        <p:spPr>
          <a:xfrm rot="16200000">
            <a:off x="4989170" y="9406740"/>
            <a:ext cx="16261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</a:t>
            </a:r>
            <a:r>
              <a:rPr lang="de-DE" sz="500" dirty="0" err="1"/>
              <a:t>Rewena</a:t>
            </a:r>
            <a:r>
              <a:rPr lang="de-DE" sz="500" dirty="0"/>
              <a:t>, 3 von 3 (</a:t>
            </a:r>
            <a:r>
              <a:rPr lang="de-DE" sz="500" dirty="0">
                <a:solidFill>
                  <a:srgbClr val="8064A2"/>
                </a:solidFill>
              </a:rPr>
              <a:t>auch 1x in B3</a:t>
            </a:r>
            <a:r>
              <a:rPr lang="de-DE" sz="500" dirty="0"/>
              <a:t>)</a:t>
            </a:r>
          </a:p>
        </p:txBody>
      </p:sp>
      <p:sp>
        <p:nvSpPr>
          <p:cNvPr id="212" name="Textfeld 211"/>
          <p:cNvSpPr txBox="1"/>
          <p:nvPr/>
        </p:nvSpPr>
        <p:spPr>
          <a:xfrm rot="16200000">
            <a:off x="4395938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Geheimrat Dr. Oldenburg, 1 von 3</a:t>
            </a:r>
          </a:p>
        </p:txBody>
      </p:sp>
      <p:sp>
        <p:nvSpPr>
          <p:cNvPr id="213" name="Textfeld 212"/>
          <p:cNvSpPr txBox="1"/>
          <p:nvPr/>
        </p:nvSpPr>
        <p:spPr>
          <a:xfrm rot="16200000">
            <a:off x="4254160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Geheimrat Dr. Oldenburg, 2 von 3</a:t>
            </a:r>
          </a:p>
        </p:txBody>
      </p:sp>
      <p:sp>
        <p:nvSpPr>
          <p:cNvPr id="214" name="Textfeld 213"/>
          <p:cNvSpPr txBox="1"/>
          <p:nvPr/>
        </p:nvSpPr>
        <p:spPr>
          <a:xfrm rot="16200000">
            <a:off x="4112382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Geheimrat Dr. Oldenburg, 3 von 3</a:t>
            </a:r>
          </a:p>
        </p:txBody>
      </p:sp>
      <p:sp>
        <p:nvSpPr>
          <p:cNvPr id="215" name="Textfeld 214"/>
          <p:cNvSpPr txBox="1"/>
          <p:nvPr/>
        </p:nvSpPr>
        <p:spPr>
          <a:xfrm rot="16200000">
            <a:off x="4325049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Geheimrat </a:t>
            </a:r>
            <a:r>
              <a:rPr lang="de-DE" sz="500" dirty="0" err="1"/>
              <a:t>Hadelner</a:t>
            </a:r>
            <a:r>
              <a:rPr lang="de-DE" sz="500" dirty="0"/>
              <a:t> </a:t>
            </a:r>
            <a:r>
              <a:rPr lang="de-DE" sz="500" dirty="0" err="1"/>
              <a:t>Rotfrance</a:t>
            </a:r>
            <a:r>
              <a:rPr lang="de-DE" sz="500" dirty="0"/>
              <a:t>, 1 von 2</a:t>
            </a:r>
          </a:p>
        </p:txBody>
      </p:sp>
      <p:sp>
        <p:nvSpPr>
          <p:cNvPr id="216" name="Textfeld 215"/>
          <p:cNvSpPr txBox="1"/>
          <p:nvPr/>
        </p:nvSpPr>
        <p:spPr>
          <a:xfrm rot="16200000">
            <a:off x="4183271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Geheimrat </a:t>
            </a:r>
            <a:r>
              <a:rPr lang="de-DE" sz="500" dirty="0" err="1"/>
              <a:t>Hadelner</a:t>
            </a:r>
            <a:r>
              <a:rPr lang="de-DE" sz="500" dirty="0"/>
              <a:t> </a:t>
            </a:r>
            <a:r>
              <a:rPr lang="de-DE" sz="500" dirty="0" err="1"/>
              <a:t>Rotfrance</a:t>
            </a:r>
            <a:r>
              <a:rPr lang="de-DE" sz="500" dirty="0"/>
              <a:t>, 2 von 2</a:t>
            </a:r>
          </a:p>
        </p:txBody>
      </p:sp>
      <p:sp>
        <p:nvSpPr>
          <p:cNvPr id="217" name="Textfeld 216"/>
          <p:cNvSpPr txBox="1"/>
          <p:nvPr/>
        </p:nvSpPr>
        <p:spPr>
          <a:xfrm rot="16200000">
            <a:off x="4041493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/>
              <a:t>Malus, Apfel: Prinz Albrecht von Preußen, 1 von 3</a:t>
            </a:r>
            <a:endParaRPr lang="de-DE" sz="500" dirty="0"/>
          </a:p>
        </p:txBody>
      </p:sp>
      <p:sp>
        <p:nvSpPr>
          <p:cNvPr id="218" name="Textfeld 217"/>
          <p:cNvSpPr txBox="1"/>
          <p:nvPr/>
        </p:nvSpPr>
        <p:spPr>
          <a:xfrm rot="16200000">
            <a:off x="3970604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Prinz Albrecht von Preußen, 2 von 3</a:t>
            </a:r>
          </a:p>
        </p:txBody>
      </p:sp>
      <p:sp>
        <p:nvSpPr>
          <p:cNvPr id="219" name="Textfeld 218"/>
          <p:cNvSpPr txBox="1"/>
          <p:nvPr/>
        </p:nvSpPr>
        <p:spPr>
          <a:xfrm rot="16200000">
            <a:off x="3899715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Prinz Albrecht von Preußen, 3 von 3</a:t>
            </a:r>
          </a:p>
        </p:txBody>
      </p:sp>
      <p:sp>
        <p:nvSpPr>
          <p:cNvPr id="220" name="Textfeld 219"/>
          <p:cNvSpPr txBox="1"/>
          <p:nvPr/>
        </p:nvSpPr>
        <p:spPr>
          <a:xfrm rot="16200000">
            <a:off x="3828826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Florina (</a:t>
            </a:r>
            <a:r>
              <a:rPr lang="de-DE" sz="500" dirty="0" err="1"/>
              <a:t>Querina</a:t>
            </a:r>
            <a:r>
              <a:rPr lang="de-DE" sz="500" dirty="0"/>
              <a:t>), 1 von 3</a:t>
            </a:r>
          </a:p>
        </p:txBody>
      </p:sp>
      <p:sp>
        <p:nvSpPr>
          <p:cNvPr id="221" name="Textfeld 220"/>
          <p:cNvSpPr txBox="1"/>
          <p:nvPr/>
        </p:nvSpPr>
        <p:spPr>
          <a:xfrm rot="16200000">
            <a:off x="3757937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Florina (</a:t>
            </a:r>
            <a:r>
              <a:rPr lang="de-DE" sz="500" dirty="0" err="1"/>
              <a:t>Querina</a:t>
            </a:r>
            <a:r>
              <a:rPr lang="de-DE" sz="500" dirty="0"/>
              <a:t>), 2 von 3</a:t>
            </a:r>
          </a:p>
        </p:txBody>
      </p:sp>
      <p:sp>
        <p:nvSpPr>
          <p:cNvPr id="222" name="Textfeld 221"/>
          <p:cNvSpPr txBox="1"/>
          <p:nvPr/>
        </p:nvSpPr>
        <p:spPr>
          <a:xfrm rot="16200000">
            <a:off x="3687048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Florina (</a:t>
            </a:r>
            <a:r>
              <a:rPr lang="de-DE" sz="500" dirty="0" err="1"/>
              <a:t>Querina</a:t>
            </a:r>
            <a:r>
              <a:rPr lang="de-DE" sz="500" dirty="0"/>
              <a:t>), 3 von 3</a:t>
            </a:r>
          </a:p>
        </p:txBody>
      </p:sp>
      <p:sp>
        <p:nvSpPr>
          <p:cNvPr id="223" name="Textfeld 222"/>
          <p:cNvSpPr txBox="1"/>
          <p:nvPr/>
        </p:nvSpPr>
        <p:spPr>
          <a:xfrm rot="16200000">
            <a:off x="3403492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Schöner aus Boskoop, 1 von 2</a:t>
            </a:r>
          </a:p>
        </p:txBody>
      </p:sp>
      <p:sp>
        <p:nvSpPr>
          <p:cNvPr id="224" name="Textfeld 223"/>
          <p:cNvSpPr txBox="1"/>
          <p:nvPr/>
        </p:nvSpPr>
        <p:spPr>
          <a:xfrm rot="16200000">
            <a:off x="3332603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Schöner aus Boskoop, 2 von 2</a:t>
            </a:r>
          </a:p>
        </p:txBody>
      </p:sp>
      <p:sp>
        <p:nvSpPr>
          <p:cNvPr id="225" name="Textfeld 224"/>
          <p:cNvSpPr txBox="1"/>
          <p:nvPr/>
        </p:nvSpPr>
        <p:spPr>
          <a:xfrm rot="16200000">
            <a:off x="3616159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Kardinal Bea, 1 von 3</a:t>
            </a:r>
          </a:p>
        </p:txBody>
      </p:sp>
      <p:sp>
        <p:nvSpPr>
          <p:cNvPr id="226" name="Textfeld 225"/>
          <p:cNvSpPr txBox="1"/>
          <p:nvPr/>
        </p:nvSpPr>
        <p:spPr>
          <a:xfrm rot="16200000">
            <a:off x="3545270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Kardinal Bea, 2 von 3</a:t>
            </a:r>
          </a:p>
        </p:txBody>
      </p:sp>
      <p:sp>
        <p:nvSpPr>
          <p:cNvPr id="227" name="Textfeld 226"/>
          <p:cNvSpPr txBox="1"/>
          <p:nvPr/>
        </p:nvSpPr>
        <p:spPr>
          <a:xfrm rot="16200000">
            <a:off x="3474381" y="9406740"/>
            <a:ext cx="18201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/>
              <a:t>Malus, Apfel: Kardinal Bea, 1 von 3</a:t>
            </a:r>
          </a:p>
        </p:txBody>
      </p:sp>
      <p:sp>
        <p:nvSpPr>
          <p:cNvPr id="229" name="Textfeld 228"/>
          <p:cNvSpPr txBox="1"/>
          <p:nvPr/>
        </p:nvSpPr>
        <p:spPr>
          <a:xfrm rot="16200000">
            <a:off x="6691873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Rote Williams, 1 von 2</a:t>
            </a:r>
          </a:p>
        </p:txBody>
      </p:sp>
      <p:sp>
        <p:nvSpPr>
          <p:cNvPr id="230" name="Textfeld 229"/>
          <p:cNvSpPr txBox="1"/>
          <p:nvPr/>
        </p:nvSpPr>
        <p:spPr>
          <a:xfrm rot="16200000">
            <a:off x="6620984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Rote Williams, 2 von 2</a:t>
            </a:r>
          </a:p>
        </p:txBody>
      </p:sp>
      <p:sp>
        <p:nvSpPr>
          <p:cNvPr id="231" name="Textfeld 230"/>
          <p:cNvSpPr txBox="1"/>
          <p:nvPr/>
        </p:nvSpPr>
        <p:spPr>
          <a:xfrm rot="16200000">
            <a:off x="6550095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Williams Christbirne, 1 von 2</a:t>
            </a:r>
          </a:p>
        </p:txBody>
      </p:sp>
      <p:sp>
        <p:nvSpPr>
          <p:cNvPr id="232" name="Textfeld 231"/>
          <p:cNvSpPr txBox="1"/>
          <p:nvPr/>
        </p:nvSpPr>
        <p:spPr>
          <a:xfrm rot="16200000">
            <a:off x="6479206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Williams Christbirne, 2 von 2</a:t>
            </a:r>
          </a:p>
        </p:txBody>
      </p:sp>
      <p:sp>
        <p:nvSpPr>
          <p:cNvPr id="233" name="Textfeld 232"/>
          <p:cNvSpPr txBox="1"/>
          <p:nvPr/>
        </p:nvSpPr>
        <p:spPr>
          <a:xfrm rot="16200000">
            <a:off x="6053872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Gellerts Butterbirne, 1 von 3</a:t>
            </a:r>
          </a:p>
        </p:txBody>
      </p:sp>
      <p:sp>
        <p:nvSpPr>
          <p:cNvPr id="234" name="Textfeld 233"/>
          <p:cNvSpPr txBox="1"/>
          <p:nvPr/>
        </p:nvSpPr>
        <p:spPr>
          <a:xfrm rot="16200000">
            <a:off x="5982983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Gellerts Butterbirne, 2 von 3</a:t>
            </a:r>
          </a:p>
        </p:txBody>
      </p:sp>
      <p:sp>
        <p:nvSpPr>
          <p:cNvPr id="235" name="Textfeld 234"/>
          <p:cNvSpPr txBox="1"/>
          <p:nvPr/>
        </p:nvSpPr>
        <p:spPr>
          <a:xfrm rot="16200000">
            <a:off x="5912094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Gellerts Butterbirne, 3 von 3</a:t>
            </a:r>
          </a:p>
        </p:txBody>
      </p:sp>
      <p:sp>
        <p:nvSpPr>
          <p:cNvPr id="236" name="Textfeld 235"/>
          <p:cNvSpPr txBox="1"/>
          <p:nvPr/>
        </p:nvSpPr>
        <p:spPr>
          <a:xfrm rot="16200000">
            <a:off x="4990537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</a:t>
            </a:r>
            <a:r>
              <a:rPr lang="de-DE" sz="500" dirty="0" err="1"/>
              <a:t>Condo</a:t>
            </a:r>
            <a:r>
              <a:rPr lang="de-DE" sz="500" dirty="0"/>
              <a:t>, 1 von 3</a:t>
            </a:r>
          </a:p>
        </p:txBody>
      </p:sp>
      <p:sp>
        <p:nvSpPr>
          <p:cNvPr id="237" name="Textfeld 236"/>
          <p:cNvSpPr txBox="1"/>
          <p:nvPr/>
        </p:nvSpPr>
        <p:spPr>
          <a:xfrm rot="16200000">
            <a:off x="4919648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</a:t>
            </a:r>
            <a:r>
              <a:rPr lang="de-DE" sz="500" dirty="0" err="1"/>
              <a:t>Condo</a:t>
            </a:r>
            <a:r>
              <a:rPr lang="de-DE" sz="500" dirty="0"/>
              <a:t>, 2 von 3</a:t>
            </a:r>
          </a:p>
        </p:txBody>
      </p:sp>
      <p:sp>
        <p:nvSpPr>
          <p:cNvPr id="238" name="Textfeld 237"/>
          <p:cNvSpPr txBox="1"/>
          <p:nvPr/>
        </p:nvSpPr>
        <p:spPr>
          <a:xfrm rot="16200000">
            <a:off x="4848759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</a:t>
            </a:r>
            <a:r>
              <a:rPr lang="de-DE" sz="500" dirty="0" err="1"/>
              <a:t>Condo</a:t>
            </a:r>
            <a:r>
              <a:rPr lang="de-DE" sz="500" dirty="0"/>
              <a:t>, 3 von 3</a:t>
            </a:r>
          </a:p>
        </p:txBody>
      </p:sp>
      <p:sp>
        <p:nvSpPr>
          <p:cNvPr id="239" name="Textfeld 238"/>
          <p:cNvSpPr txBox="1"/>
          <p:nvPr/>
        </p:nvSpPr>
        <p:spPr>
          <a:xfrm rot="16200000">
            <a:off x="4777870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Alexander Lucas, 1 von 3</a:t>
            </a:r>
          </a:p>
        </p:txBody>
      </p:sp>
      <p:sp>
        <p:nvSpPr>
          <p:cNvPr id="240" name="Textfeld 239"/>
          <p:cNvSpPr txBox="1"/>
          <p:nvPr/>
        </p:nvSpPr>
        <p:spPr>
          <a:xfrm rot="16200000">
            <a:off x="4706981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Alexander Lucas, 2 von 3</a:t>
            </a:r>
          </a:p>
        </p:txBody>
      </p:sp>
      <p:sp>
        <p:nvSpPr>
          <p:cNvPr id="241" name="Textfeld 240"/>
          <p:cNvSpPr txBox="1"/>
          <p:nvPr/>
        </p:nvSpPr>
        <p:spPr>
          <a:xfrm rot="16200000">
            <a:off x="4636092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Alexander Lucas, 3 von 3</a:t>
            </a:r>
          </a:p>
        </p:txBody>
      </p:sp>
      <p:sp>
        <p:nvSpPr>
          <p:cNvPr id="242" name="Textfeld 241"/>
          <p:cNvSpPr txBox="1"/>
          <p:nvPr/>
        </p:nvSpPr>
        <p:spPr>
          <a:xfrm rot="16200000">
            <a:off x="3430979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Madame Verte, 1 von 3</a:t>
            </a:r>
          </a:p>
        </p:txBody>
      </p:sp>
      <p:sp>
        <p:nvSpPr>
          <p:cNvPr id="243" name="Textfeld 242"/>
          <p:cNvSpPr txBox="1"/>
          <p:nvPr/>
        </p:nvSpPr>
        <p:spPr>
          <a:xfrm rot="16200000">
            <a:off x="3360090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Madame Verte, 2 von 3</a:t>
            </a:r>
          </a:p>
        </p:txBody>
      </p:sp>
      <p:sp>
        <p:nvSpPr>
          <p:cNvPr id="244" name="Textfeld 243"/>
          <p:cNvSpPr txBox="1"/>
          <p:nvPr/>
        </p:nvSpPr>
        <p:spPr>
          <a:xfrm rot="16200000">
            <a:off x="3289201" y="9406740"/>
            <a:ext cx="148162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dirty="0" err="1"/>
              <a:t>Pyrus</a:t>
            </a:r>
            <a:r>
              <a:rPr lang="de-DE" sz="500" dirty="0"/>
              <a:t>, Birne: Madame Verte, 3 von 3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2764434" y="540589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cxnSp>
        <p:nvCxnSpPr>
          <p:cNvPr id="7" name="Gerade Verbindung 6"/>
          <p:cNvCxnSpPr/>
          <p:nvPr/>
        </p:nvCxnSpPr>
        <p:spPr>
          <a:xfrm flipV="1">
            <a:off x="2014320" y="4307271"/>
            <a:ext cx="0" cy="626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009716" y="10569597"/>
            <a:ext cx="579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>
            <a:cxnSpLocks/>
          </p:cNvCxnSpPr>
          <p:nvPr/>
        </p:nvCxnSpPr>
        <p:spPr>
          <a:xfrm rot="19740000">
            <a:off x="1527816" y="2567331"/>
            <a:ext cx="676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>
            <a:cxnSpLocks/>
          </p:cNvCxnSpPr>
          <p:nvPr/>
        </p:nvCxnSpPr>
        <p:spPr>
          <a:xfrm flipV="1">
            <a:off x="7812630" y="952431"/>
            <a:ext cx="4283" cy="9617167"/>
          </a:xfrm>
          <a:prstGeom prst="line">
            <a:avLst/>
          </a:prstGeom>
          <a:ln w="9525" cmpd="sng"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 rot="16200000">
            <a:off x="269036" y="7229750"/>
            <a:ext cx="1956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B1: 174 m, Haselnüsse</a:t>
            </a:r>
          </a:p>
        </p:txBody>
      </p:sp>
      <p:sp>
        <p:nvSpPr>
          <p:cNvPr id="20" name="Textfeld 19"/>
          <p:cNvSpPr txBox="1"/>
          <p:nvPr/>
        </p:nvSpPr>
        <p:spPr>
          <a:xfrm rot="19632536">
            <a:off x="2452933" y="1747592"/>
            <a:ext cx="3689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B Nord: 188 m, Haselnüsse und Stecklinge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299822" y="10700139"/>
            <a:ext cx="1384230" cy="307777"/>
          </a:xfrm>
          <a:prstGeom prst="rect">
            <a:avLst/>
          </a:prstGeom>
          <a:solidFill>
            <a:srgbClr val="7DBD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B-</a:t>
            </a:r>
            <a:r>
              <a:rPr lang="de-DE" sz="1400" dirty="0" smtClean="0"/>
              <a:t>Süd</a:t>
            </a:r>
            <a:endParaRPr lang="de-DE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7910090" y="9183440"/>
            <a:ext cx="1381534" cy="6001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/>
              <a:t>B-Obst: überall 2m Pflanzabstand </a:t>
            </a:r>
          </a:p>
          <a:p>
            <a:pPr algn="ctr"/>
            <a:r>
              <a:rPr lang="de-DE" sz="1100" dirty="0"/>
              <a:t>54 x 2m = 108 </a:t>
            </a:r>
            <a:r>
              <a:rPr lang="de-DE" sz="1100" dirty="0" smtClean="0"/>
              <a:t>m</a:t>
            </a:r>
            <a:endParaRPr lang="de-DE" sz="1100" dirty="0"/>
          </a:p>
        </p:txBody>
      </p:sp>
      <p:sp>
        <p:nvSpPr>
          <p:cNvPr id="28" name="Textfeld 27"/>
          <p:cNvSpPr txBox="1"/>
          <p:nvPr/>
        </p:nvSpPr>
        <p:spPr>
          <a:xfrm>
            <a:off x="2734643" y="11612390"/>
            <a:ext cx="706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53 m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6522887" y="11589909"/>
            <a:ext cx="706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40,5 </a:t>
            </a:r>
            <a:r>
              <a:rPr lang="de-DE" sz="1400" dirty="0"/>
              <a:t>m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218328" y="10142465"/>
            <a:ext cx="706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/>
              <a:t>Solawi</a:t>
            </a:r>
            <a:endParaRPr lang="de-DE" sz="1400" dirty="0"/>
          </a:p>
        </p:txBody>
      </p:sp>
      <p:cxnSp>
        <p:nvCxnSpPr>
          <p:cNvPr id="38" name="Gerade Verbindung 37"/>
          <p:cNvCxnSpPr/>
          <p:nvPr/>
        </p:nvCxnSpPr>
        <p:spPr>
          <a:xfrm>
            <a:off x="5859380" y="3675620"/>
            <a:ext cx="0" cy="4968000"/>
          </a:xfrm>
          <a:prstGeom prst="line">
            <a:avLst/>
          </a:prstGeom>
          <a:ln w="127000"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7027774" y="2714682"/>
            <a:ext cx="0" cy="5940000"/>
          </a:xfrm>
          <a:prstGeom prst="line">
            <a:avLst/>
          </a:prstGeom>
          <a:ln w="127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2795422" y="465675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Fernette</a:t>
            </a:r>
            <a:r>
              <a:rPr lang="de-DE" sz="600" dirty="0"/>
              <a:t> </a:t>
            </a:r>
            <a:r>
              <a:rPr lang="de-DE" sz="600" dirty="0" smtClean="0"/>
              <a:t>1e</a:t>
            </a:r>
            <a:endParaRPr lang="de-DE" sz="600" dirty="0"/>
          </a:p>
        </p:txBody>
      </p:sp>
      <p:sp>
        <p:nvSpPr>
          <p:cNvPr id="70" name="Textfeld 69"/>
          <p:cNvSpPr txBox="1"/>
          <p:nvPr/>
        </p:nvSpPr>
        <p:spPr>
          <a:xfrm>
            <a:off x="2795422" y="508483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Fernette</a:t>
            </a:r>
            <a:r>
              <a:rPr lang="de-DE" sz="600" dirty="0"/>
              <a:t> </a:t>
            </a:r>
            <a:r>
              <a:rPr lang="de-DE" sz="600" dirty="0" smtClean="0"/>
              <a:t>2e</a:t>
            </a:r>
            <a:endParaRPr lang="de-DE" sz="600" dirty="0"/>
          </a:p>
        </p:txBody>
      </p:sp>
      <p:sp>
        <p:nvSpPr>
          <p:cNvPr id="71" name="Textfeld 70"/>
          <p:cNvSpPr txBox="1"/>
          <p:nvPr/>
        </p:nvSpPr>
        <p:spPr>
          <a:xfrm>
            <a:off x="2795422" y="487079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Haschberg, </a:t>
            </a:r>
            <a:r>
              <a:rPr lang="de-DE" sz="600" dirty="0" smtClean="0"/>
              <a:t>1e</a:t>
            </a:r>
            <a:endParaRPr lang="de-DE" sz="600" dirty="0"/>
          </a:p>
        </p:txBody>
      </p:sp>
      <p:sp>
        <p:nvSpPr>
          <p:cNvPr id="72" name="Textfeld 71"/>
          <p:cNvSpPr txBox="1"/>
          <p:nvPr/>
        </p:nvSpPr>
        <p:spPr>
          <a:xfrm>
            <a:off x="2795422" y="497781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2795422" y="519185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2795422" y="551291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Seifersd</a:t>
            </a:r>
            <a:r>
              <a:rPr lang="de-DE" sz="600" dirty="0"/>
              <a:t>. Runde 1e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2795422" y="529887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Haschberg, </a:t>
            </a:r>
            <a:r>
              <a:rPr lang="de-DE" sz="600" dirty="0" smtClean="0"/>
              <a:t>2e</a:t>
            </a:r>
            <a:endParaRPr lang="de-DE" sz="600" dirty="0"/>
          </a:p>
        </p:txBody>
      </p:sp>
      <p:sp>
        <p:nvSpPr>
          <p:cNvPr id="77" name="Textfeld 76"/>
          <p:cNvSpPr txBox="1"/>
          <p:nvPr/>
        </p:nvSpPr>
        <p:spPr>
          <a:xfrm>
            <a:off x="2795422" y="561993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764434" y="583397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79" name="Textfeld 78"/>
          <p:cNvSpPr txBox="1"/>
          <p:nvPr/>
        </p:nvSpPr>
        <p:spPr>
          <a:xfrm>
            <a:off x="2743449" y="5940991"/>
            <a:ext cx="15855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Seifersd</a:t>
            </a:r>
            <a:r>
              <a:rPr lang="de-DE" sz="600" dirty="0"/>
              <a:t>. Runde, 2e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2795422" y="572695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Haschberg </a:t>
            </a:r>
            <a:r>
              <a:rPr lang="de-DE" sz="600" dirty="0" smtClean="0"/>
              <a:t>3e</a:t>
            </a:r>
            <a:endParaRPr lang="de-DE" sz="600" dirty="0"/>
          </a:p>
        </p:txBody>
      </p:sp>
      <p:sp>
        <p:nvSpPr>
          <p:cNvPr id="81" name="Textfeld 80"/>
          <p:cNvSpPr txBox="1"/>
          <p:nvPr/>
        </p:nvSpPr>
        <p:spPr>
          <a:xfrm>
            <a:off x="2795422" y="604801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82" name="Textfeld 81"/>
          <p:cNvSpPr txBox="1"/>
          <p:nvPr/>
        </p:nvSpPr>
        <p:spPr>
          <a:xfrm>
            <a:off x="2764434" y="626205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83" name="Textfeld 82"/>
          <p:cNvSpPr txBox="1"/>
          <p:nvPr/>
        </p:nvSpPr>
        <p:spPr>
          <a:xfrm>
            <a:off x="2724822" y="6369071"/>
            <a:ext cx="1622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Seifersd</a:t>
            </a:r>
            <a:r>
              <a:rPr lang="de-DE" sz="600" dirty="0"/>
              <a:t>. Runde, 3e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2795422" y="615503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Haschberg </a:t>
            </a:r>
            <a:r>
              <a:rPr lang="de-DE" sz="600" dirty="0" smtClean="0"/>
              <a:t>4e</a:t>
            </a:r>
            <a:endParaRPr lang="de-DE" sz="600" dirty="0"/>
          </a:p>
        </p:txBody>
      </p:sp>
      <p:sp>
        <p:nvSpPr>
          <p:cNvPr id="85" name="Textfeld 84"/>
          <p:cNvSpPr txBox="1"/>
          <p:nvPr/>
        </p:nvSpPr>
        <p:spPr>
          <a:xfrm>
            <a:off x="2795422" y="647609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2764434" y="669013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2724822" y="6797151"/>
            <a:ext cx="1622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Seifersd</a:t>
            </a:r>
            <a:r>
              <a:rPr lang="de-DE" sz="600" dirty="0"/>
              <a:t>. Runde, 4e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2795422" y="658311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Haschberg, </a:t>
            </a:r>
            <a:r>
              <a:rPr lang="de-DE" sz="600" dirty="0" smtClean="0"/>
              <a:t>5e</a:t>
            </a:r>
            <a:endParaRPr lang="de-DE" sz="600" dirty="0"/>
          </a:p>
        </p:txBody>
      </p:sp>
      <p:sp>
        <p:nvSpPr>
          <p:cNvPr id="89" name="Textfeld 88"/>
          <p:cNvSpPr txBox="1"/>
          <p:nvPr/>
        </p:nvSpPr>
        <p:spPr>
          <a:xfrm>
            <a:off x="2795422" y="690417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90" name="Textfeld 89"/>
          <p:cNvSpPr txBox="1"/>
          <p:nvPr/>
        </p:nvSpPr>
        <p:spPr>
          <a:xfrm>
            <a:off x="2764434" y="711821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2795422" y="722523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Broadview</a:t>
            </a:r>
            <a:r>
              <a:rPr lang="de-DE" sz="600" dirty="0"/>
              <a:t>, 1e</a:t>
            </a:r>
          </a:p>
        </p:txBody>
      </p:sp>
      <p:sp>
        <p:nvSpPr>
          <p:cNvPr id="92" name="Textfeld 91"/>
          <p:cNvSpPr txBox="1"/>
          <p:nvPr/>
        </p:nvSpPr>
        <p:spPr>
          <a:xfrm>
            <a:off x="2795422" y="701119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Haschberg, </a:t>
            </a:r>
            <a:r>
              <a:rPr lang="de-DE" sz="600" dirty="0" smtClean="0"/>
              <a:t>6e</a:t>
            </a:r>
            <a:endParaRPr lang="de-DE" sz="600" dirty="0"/>
          </a:p>
        </p:txBody>
      </p:sp>
      <p:sp>
        <p:nvSpPr>
          <p:cNvPr id="93" name="Textfeld 92"/>
          <p:cNvSpPr txBox="1"/>
          <p:nvPr/>
        </p:nvSpPr>
        <p:spPr>
          <a:xfrm>
            <a:off x="2795422" y="733225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94" name="Textfeld 93"/>
          <p:cNvSpPr txBox="1"/>
          <p:nvPr/>
        </p:nvSpPr>
        <p:spPr>
          <a:xfrm>
            <a:off x="2654223" y="7439271"/>
            <a:ext cx="17640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</a:t>
            </a:r>
            <a:r>
              <a:rPr lang="de-DE" sz="600" dirty="0" err="1"/>
              <a:t>Haidegg</a:t>
            </a:r>
            <a:r>
              <a:rPr lang="de-DE" sz="600" dirty="0"/>
              <a:t> 17, 1e</a:t>
            </a:r>
          </a:p>
        </p:txBody>
      </p:sp>
      <p:sp>
        <p:nvSpPr>
          <p:cNvPr id="95" name="Textfeld 94"/>
          <p:cNvSpPr txBox="1"/>
          <p:nvPr/>
        </p:nvSpPr>
        <p:spPr>
          <a:xfrm>
            <a:off x="2764434" y="754629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96" name="Textfeld 95"/>
          <p:cNvSpPr txBox="1"/>
          <p:nvPr/>
        </p:nvSpPr>
        <p:spPr>
          <a:xfrm>
            <a:off x="2795422" y="765331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Broadview</a:t>
            </a:r>
            <a:r>
              <a:rPr lang="de-DE" sz="600" dirty="0"/>
              <a:t>, 2e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2795422" y="776033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98" name="Textfeld 97"/>
          <p:cNvSpPr txBox="1"/>
          <p:nvPr/>
        </p:nvSpPr>
        <p:spPr>
          <a:xfrm>
            <a:off x="2654223" y="7867351"/>
            <a:ext cx="17640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</a:t>
            </a:r>
            <a:r>
              <a:rPr lang="de-DE" sz="600" dirty="0" err="1"/>
              <a:t>Haidegg</a:t>
            </a:r>
            <a:r>
              <a:rPr lang="de-DE" sz="600" dirty="0"/>
              <a:t> 17, 2e</a:t>
            </a:r>
          </a:p>
        </p:txBody>
      </p:sp>
      <p:sp>
        <p:nvSpPr>
          <p:cNvPr id="99" name="Textfeld 98"/>
          <p:cNvSpPr txBox="1"/>
          <p:nvPr/>
        </p:nvSpPr>
        <p:spPr>
          <a:xfrm>
            <a:off x="2764434" y="797437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00" name="Textfeld 99"/>
          <p:cNvSpPr txBox="1"/>
          <p:nvPr/>
        </p:nvSpPr>
        <p:spPr>
          <a:xfrm>
            <a:off x="2795422" y="808139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Broadview</a:t>
            </a:r>
            <a:r>
              <a:rPr lang="de-DE" sz="600" dirty="0"/>
              <a:t>, 3e</a:t>
            </a:r>
          </a:p>
        </p:txBody>
      </p:sp>
      <p:sp>
        <p:nvSpPr>
          <p:cNvPr id="101" name="Textfeld 100"/>
          <p:cNvSpPr txBox="1"/>
          <p:nvPr/>
        </p:nvSpPr>
        <p:spPr>
          <a:xfrm>
            <a:off x="2795422" y="818841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2654223" y="8295431"/>
            <a:ext cx="17640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Sambucus</a:t>
            </a:r>
            <a:r>
              <a:rPr lang="de-DE" sz="600" dirty="0"/>
              <a:t> </a:t>
            </a:r>
            <a:r>
              <a:rPr lang="de-DE" sz="600" dirty="0" err="1"/>
              <a:t>nigra</a:t>
            </a:r>
            <a:r>
              <a:rPr lang="de-DE" sz="600" dirty="0"/>
              <a:t>, Holunder: </a:t>
            </a:r>
            <a:r>
              <a:rPr lang="de-DE" sz="600" dirty="0" err="1"/>
              <a:t>Haidegg</a:t>
            </a:r>
            <a:r>
              <a:rPr lang="de-DE" sz="600" dirty="0"/>
              <a:t> 17, 3e</a:t>
            </a:r>
          </a:p>
        </p:txBody>
      </p:sp>
      <p:sp>
        <p:nvSpPr>
          <p:cNvPr id="103" name="Textfeld 102"/>
          <p:cNvSpPr txBox="1"/>
          <p:nvPr/>
        </p:nvSpPr>
        <p:spPr>
          <a:xfrm>
            <a:off x="2764434" y="8402451"/>
            <a:ext cx="15436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04" name="Textfeld 103"/>
          <p:cNvSpPr txBox="1"/>
          <p:nvPr/>
        </p:nvSpPr>
        <p:spPr>
          <a:xfrm>
            <a:off x="2795422" y="8509464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Juglans</a:t>
            </a:r>
            <a:r>
              <a:rPr lang="de-DE" sz="600" dirty="0"/>
              <a:t> </a:t>
            </a:r>
            <a:r>
              <a:rPr lang="de-DE" sz="600" dirty="0" err="1"/>
              <a:t>Regia</a:t>
            </a:r>
            <a:r>
              <a:rPr lang="de-DE" sz="600" dirty="0"/>
              <a:t>, </a:t>
            </a:r>
            <a:r>
              <a:rPr lang="de-DE" sz="600" dirty="0" err="1"/>
              <a:t>Walnuß</a:t>
            </a:r>
            <a:r>
              <a:rPr lang="de-DE" sz="600" dirty="0"/>
              <a:t>: </a:t>
            </a:r>
            <a:r>
              <a:rPr lang="de-DE" sz="600" dirty="0" err="1"/>
              <a:t>Broadview</a:t>
            </a:r>
            <a:r>
              <a:rPr lang="de-DE" sz="600" dirty="0"/>
              <a:t> 4e</a:t>
            </a:r>
          </a:p>
        </p:txBody>
      </p:sp>
      <p:sp>
        <p:nvSpPr>
          <p:cNvPr id="109" name="Textfeld 108"/>
          <p:cNvSpPr txBox="1"/>
          <p:nvPr/>
        </p:nvSpPr>
        <p:spPr>
          <a:xfrm>
            <a:off x="3117518" y="4194699"/>
            <a:ext cx="837734" cy="41549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B2: </a:t>
            </a:r>
            <a:r>
              <a:rPr lang="de-DE" sz="1050" dirty="0" smtClean="0"/>
              <a:t>18</a:t>
            </a:r>
            <a:r>
              <a:rPr lang="de-DE" sz="1050" dirty="0" smtClean="0"/>
              <a:t>x </a:t>
            </a:r>
            <a:r>
              <a:rPr lang="de-DE" sz="1050" dirty="0"/>
              <a:t>6= </a:t>
            </a:r>
            <a:r>
              <a:rPr lang="de-DE" sz="1050" dirty="0" smtClean="0"/>
              <a:t>108</a:t>
            </a:r>
            <a:r>
              <a:rPr lang="de-DE" sz="1050" dirty="0" smtClean="0"/>
              <a:t>m</a:t>
            </a:r>
            <a:endParaRPr lang="de-DE" sz="1050" dirty="0"/>
          </a:p>
        </p:txBody>
      </p:sp>
      <p:cxnSp>
        <p:nvCxnSpPr>
          <p:cNvPr id="114" name="Gerade Verbindung 113"/>
          <p:cNvCxnSpPr/>
          <p:nvPr/>
        </p:nvCxnSpPr>
        <p:spPr>
          <a:xfrm flipH="1">
            <a:off x="2124536" y="9471266"/>
            <a:ext cx="1860124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feld 119"/>
          <p:cNvSpPr txBox="1"/>
          <p:nvPr/>
        </p:nvSpPr>
        <p:spPr>
          <a:xfrm rot="16200000">
            <a:off x="3229238" y="9794986"/>
            <a:ext cx="1183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30 m</a:t>
            </a:r>
          </a:p>
        </p:txBody>
      </p:sp>
      <p:cxnSp>
        <p:nvCxnSpPr>
          <p:cNvPr id="128" name="Gerade Verbindung 127"/>
          <p:cNvCxnSpPr/>
          <p:nvPr/>
        </p:nvCxnSpPr>
        <p:spPr>
          <a:xfrm>
            <a:off x="3985126" y="9471266"/>
            <a:ext cx="0" cy="1021835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4667680" y="4106744"/>
            <a:ext cx="0" cy="453600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feld 128"/>
          <p:cNvSpPr txBox="1"/>
          <p:nvPr/>
        </p:nvSpPr>
        <p:spPr>
          <a:xfrm>
            <a:off x="4224160" y="3556293"/>
            <a:ext cx="867093" cy="4154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B3: </a:t>
            </a:r>
            <a:r>
              <a:rPr lang="de-DE" sz="1050" dirty="0" smtClean="0"/>
              <a:t>21 </a:t>
            </a:r>
            <a:r>
              <a:rPr lang="de-DE" sz="1050" dirty="0"/>
              <a:t>x 6= </a:t>
            </a:r>
            <a:r>
              <a:rPr lang="de-DE" sz="1050" dirty="0" smtClean="0"/>
              <a:t>126m</a:t>
            </a:r>
            <a:endParaRPr lang="de-DE" sz="1050" dirty="0"/>
          </a:p>
        </p:txBody>
      </p:sp>
      <p:sp>
        <p:nvSpPr>
          <p:cNvPr id="133" name="Textfeld 132"/>
          <p:cNvSpPr txBox="1"/>
          <p:nvPr/>
        </p:nvSpPr>
        <p:spPr>
          <a:xfrm>
            <a:off x="6351655" y="263264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Castanea</a:t>
            </a:r>
            <a:r>
              <a:rPr lang="de-DE" sz="600" dirty="0"/>
              <a:t>, Marone: </a:t>
            </a:r>
            <a:r>
              <a:rPr lang="de-DE" sz="600" dirty="0" err="1"/>
              <a:t>Nouzillard</a:t>
            </a:r>
            <a:endParaRPr lang="de-DE" sz="600" dirty="0"/>
          </a:p>
        </p:txBody>
      </p:sp>
      <p:sp>
        <p:nvSpPr>
          <p:cNvPr id="134" name="Textfeld 133"/>
          <p:cNvSpPr txBox="1"/>
          <p:nvPr/>
        </p:nvSpPr>
        <p:spPr>
          <a:xfrm>
            <a:off x="6351655" y="3050449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Castanea</a:t>
            </a:r>
            <a:r>
              <a:rPr lang="de-DE" sz="600" dirty="0"/>
              <a:t>, Marone: </a:t>
            </a:r>
            <a:r>
              <a:rPr lang="de-DE" sz="600" dirty="0" err="1"/>
              <a:t>Marigoule</a:t>
            </a:r>
            <a:endParaRPr lang="de-DE" sz="600" dirty="0"/>
          </a:p>
        </p:txBody>
      </p:sp>
      <p:sp>
        <p:nvSpPr>
          <p:cNvPr id="135" name="Textfeld 134"/>
          <p:cNvSpPr txBox="1"/>
          <p:nvPr/>
        </p:nvSpPr>
        <p:spPr>
          <a:xfrm>
            <a:off x="6351655" y="3468259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Castanea</a:t>
            </a:r>
            <a:r>
              <a:rPr lang="de-DE" sz="600" dirty="0"/>
              <a:t>, Marone: </a:t>
            </a:r>
            <a:r>
              <a:rPr lang="de-DE" sz="600" dirty="0" err="1"/>
              <a:t>Bouche</a:t>
            </a:r>
            <a:r>
              <a:rPr lang="de-DE" sz="600" dirty="0"/>
              <a:t> de </a:t>
            </a:r>
            <a:r>
              <a:rPr lang="de-DE" sz="600" dirty="0" err="1"/>
              <a:t>Betizac</a:t>
            </a:r>
            <a:endParaRPr lang="de-DE" sz="600" dirty="0"/>
          </a:p>
        </p:txBody>
      </p:sp>
      <p:sp>
        <p:nvSpPr>
          <p:cNvPr id="136" name="Textfeld 135"/>
          <p:cNvSpPr txBox="1"/>
          <p:nvPr/>
        </p:nvSpPr>
        <p:spPr>
          <a:xfrm>
            <a:off x="6480344" y="541849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Speierling, 5 von 5</a:t>
            </a:r>
          </a:p>
        </p:txBody>
      </p:sp>
      <p:sp>
        <p:nvSpPr>
          <p:cNvPr id="138" name="Textfeld 137"/>
          <p:cNvSpPr txBox="1"/>
          <p:nvPr/>
        </p:nvSpPr>
        <p:spPr>
          <a:xfrm>
            <a:off x="6480344" y="606841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Speierling, 4 von 5</a:t>
            </a:r>
          </a:p>
        </p:txBody>
      </p:sp>
      <p:sp>
        <p:nvSpPr>
          <p:cNvPr id="139" name="Textfeld 138"/>
          <p:cNvSpPr txBox="1"/>
          <p:nvPr/>
        </p:nvSpPr>
        <p:spPr>
          <a:xfrm>
            <a:off x="6480344" y="688081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Speierling, 3 von 5</a:t>
            </a:r>
          </a:p>
        </p:txBody>
      </p:sp>
      <p:sp>
        <p:nvSpPr>
          <p:cNvPr id="140" name="Textfeld 139"/>
          <p:cNvSpPr txBox="1"/>
          <p:nvPr/>
        </p:nvSpPr>
        <p:spPr>
          <a:xfrm>
            <a:off x="6480344" y="769321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Speierling, 2 von 5</a:t>
            </a:r>
          </a:p>
        </p:txBody>
      </p:sp>
      <p:sp>
        <p:nvSpPr>
          <p:cNvPr id="141" name="Textfeld 140"/>
          <p:cNvSpPr txBox="1"/>
          <p:nvPr/>
        </p:nvSpPr>
        <p:spPr>
          <a:xfrm>
            <a:off x="6480344" y="8505617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Speierling, 1 von 5</a:t>
            </a:r>
          </a:p>
        </p:txBody>
      </p:sp>
      <p:sp>
        <p:nvSpPr>
          <p:cNvPr id="142" name="Textfeld 141"/>
          <p:cNvSpPr txBox="1"/>
          <p:nvPr/>
        </p:nvSpPr>
        <p:spPr>
          <a:xfrm>
            <a:off x="6480344" y="834313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Prunus</a:t>
            </a:r>
            <a:r>
              <a:rPr lang="de-DE" sz="600" dirty="0"/>
              <a:t> </a:t>
            </a:r>
            <a:r>
              <a:rPr lang="de-DE" sz="600" dirty="0" err="1"/>
              <a:t>persica</a:t>
            </a:r>
            <a:r>
              <a:rPr lang="de-DE" sz="600" dirty="0"/>
              <a:t>, Pfirsich: Benedicte, 1e</a:t>
            </a:r>
          </a:p>
        </p:txBody>
      </p:sp>
      <p:sp>
        <p:nvSpPr>
          <p:cNvPr id="143" name="Textfeld 142"/>
          <p:cNvSpPr txBox="1"/>
          <p:nvPr/>
        </p:nvSpPr>
        <p:spPr>
          <a:xfrm>
            <a:off x="6480344" y="818065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Prunus</a:t>
            </a:r>
            <a:r>
              <a:rPr lang="de-DE" sz="600" dirty="0"/>
              <a:t> </a:t>
            </a:r>
            <a:r>
              <a:rPr lang="de-DE" sz="600" dirty="0" err="1"/>
              <a:t>persica</a:t>
            </a:r>
            <a:r>
              <a:rPr lang="de-DE" sz="600" dirty="0"/>
              <a:t>, Pfirsich: Benedicte, 2e</a:t>
            </a:r>
          </a:p>
        </p:txBody>
      </p:sp>
      <p:sp>
        <p:nvSpPr>
          <p:cNvPr id="144" name="Textfeld 143"/>
          <p:cNvSpPr txBox="1"/>
          <p:nvPr/>
        </p:nvSpPr>
        <p:spPr>
          <a:xfrm>
            <a:off x="6770355" y="5662210"/>
            <a:ext cx="9016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45" name="Textfeld 144"/>
          <p:cNvSpPr txBox="1"/>
          <p:nvPr/>
        </p:nvSpPr>
        <p:spPr>
          <a:xfrm>
            <a:off x="6480344" y="549973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46" name="Textfeld 145"/>
          <p:cNvSpPr txBox="1"/>
          <p:nvPr/>
        </p:nvSpPr>
        <p:spPr>
          <a:xfrm>
            <a:off x="6942093" y="728701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47" name="Textfeld 146"/>
          <p:cNvSpPr txBox="1"/>
          <p:nvPr/>
        </p:nvSpPr>
        <p:spPr>
          <a:xfrm>
            <a:off x="6825404" y="5824690"/>
            <a:ext cx="7915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48" name="Textfeld 147"/>
          <p:cNvSpPr txBox="1"/>
          <p:nvPr/>
        </p:nvSpPr>
        <p:spPr>
          <a:xfrm>
            <a:off x="6480344" y="801817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Prunus</a:t>
            </a:r>
            <a:r>
              <a:rPr lang="de-DE" sz="600" dirty="0"/>
              <a:t> </a:t>
            </a:r>
            <a:r>
              <a:rPr lang="de-DE" sz="600" dirty="0" err="1"/>
              <a:t>persica</a:t>
            </a:r>
            <a:r>
              <a:rPr lang="de-DE" sz="600" dirty="0"/>
              <a:t>, Pfirsich: </a:t>
            </a:r>
            <a:r>
              <a:rPr lang="de-DE" sz="600" dirty="0" err="1"/>
              <a:t>Revita</a:t>
            </a:r>
            <a:r>
              <a:rPr lang="de-DE" sz="600" dirty="0"/>
              <a:t>, 1e</a:t>
            </a:r>
          </a:p>
        </p:txBody>
      </p:sp>
      <p:sp>
        <p:nvSpPr>
          <p:cNvPr id="149" name="Textfeld 148"/>
          <p:cNvSpPr txBox="1"/>
          <p:nvPr/>
        </p:nvSpPr>
        <p:spPr>
          <a:xfrm>
            <a:off x="6942093" y="631213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50" name="Textfeld 149"/>
          <p:cNvSpPr txBox="1"/>
          <p:nvPr/>
        </p:nvSpPr>
        <p:spPr>
          <a:xfrm>
            <a:off x="6480344" y="7855690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Prunus</a:t>
            </a:r>
            <a:r>
              <a:rPr lang="de-DE" sz="600" dirty="0"/>
              <a:t> </a:t>
            </a:r>
            <a:r>
              <a:rPr lang="de-DE" sz="600" dirty="0" err="1"/>
              <a:t>persica</a:t>
            </a:r>
            <a:r>
              <a:rPr lang="de-DE" sz="600" dirty="0"/>
              <a:t>, Pfirsich: </a:t>
            </a:r>
            <a:r>
              <a:rPr lang="de-DE" sz="600" dirty="0" err="1"/>
              <a:t>Revita</a:t>
            </a:r>
            <a:r>
              <a:rPr lang="de-DE" sz="600" dirty="0"/>
              <a:t>, 2e</a:t>
            </a:r>
          </a:p>
        </p:txBody>
      </p:sp>
      <p:sp>
        <p:nvSpPr>
          <p:cNvPr id="152" name="Textfeld 151"/>
          <p:cNvSpPr txBox="1"/>
          <p:nvPr/>
        </p:nvSpPr>
        <p:spPr>
          <a:xfrm>
            <a:off x="6942093" y="598717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53" name="Textfeld 152"/>
          <p:cNvSpPr txBox="1"/>
          <p:nvPr/>
        </p:nvSpPr>
        <p:spPr>
          <a:xfrm>
            <a:off x="6307504" y="7530730"/>
            <a:ext cx="18273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Prunus</a:t>
            </a:r>
            <a:r>
              <a:rPr lang="de-DE" sz="600" dirty="0"/>
              <a:t> </a:t>
            </a:r>
            <a:r>
              <a:rPr lang="de-DE" sz="600" dirty="0" err="1"/>
              <a:t>persica</a:t>
            </a:r>
            <a:r>
              <a:rPr lang="de-DE" sz="600" dirty="0"/>
              <a:t>, Pfirsich: Rot. </a:t>
            </a:r>
            <a:r>
              <a:rPr lang="de-DE" sz="600" dirty="0" err="1"/>
              <a:t>Weinb</a:t>
            </a:r>
            <a:r>
              <a:rPr lang="de-DE" sz="600" dirty="0"/>
              <a:t>. Mosel, 1 von 2</a:t>
            </a:r>
          </a:p>
        </p:txBody>
      </p:sp>
      <p:sp>
        <p:nvSpPr>
          <p:cNvPr id="154" name="Textfeld 153"/>
          <p:cNvSpPr txBox="1"/>
          <p:nvPr/>
        </p:nvSpPr>
        <p:spPr>
          <a:xfrm>
            <a:off x="6942093" y="614965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56" name="Textfeld 155"/>
          <p:cNvSpPr txBox="1"/>
          <p:nvPr/>
        </p:nvSpPr>
        <p:spPr>
          <a:xfrm>
            <a:off x="6942093" y="744949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57" name="Textfeld 156"/>
          <p:cNvSpPr txBox="1"/>
          <p:nvPr/>
        </p:nvSpPr>
        <p:spPr>
          <a:xfrm>
            <a:off x="6942093" y="793693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58" name="Textfeld 157"/>
          <p:cNvSpPr txBox="1"/>
          <p:nvPr/>
        </p:nvSpPr>
        <p:spPr>
          <a:xfrm>
            <a:off x="6275319" y="7368250"/>
            <a:ext cx="18916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Prunus</a:t>
            </a:r>
            <a:r>
              <a:rPr lang="de-DE" sz="600" dirty="0"/>
              <a:t> </a:t>
            </a:r>
            <a:r>
              <a:rPr lang="de-DE" sz="600" dirty="0" err="1"/>
              <a:t>persica</a:t>
            </a:r>
            <a:r>
              <a:rPr lang="de-DE" sz="600" dirty="0"/>
              <a:t>, Pfirsich: Rot. </a:t>
            </a:r>
            <a:r>
              <a:rPr lang="de-DE" sz="600" dirty="0" err="1"/>
              <a:t>Weinb</a:t>
            </a:r>
            <a:r>
              <a:rPr lang="de-DE" sz="600" dirty="0"/>
              <a:t>. Mosel, 2 von 2</a:t>
            </a:r>
          </a:p>
        </p:txBody>
      </p:sp>
      <p:sp>
        <p:nvSpPr>
          <p:cNvPr id="159" name="Textfeld 158"/>
          <p:cNvSpPr txBox="1"/>
          <p:nvPr/>
        </p:nvSpPr>
        <p:spPr>
          <a:xfrm>
            <a:off x="6391463" y="6555850"/>
            <a:ext cx="16593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Cydonia</a:t>
            </a:r>
            <a:r>
              <a:rPr lang="de-DE" sz="600" dirty="0"/>
              <a:t>, Birnenquitte: </a:t>
            </a:r>
            <a:r>
              <a:rPr lang="de-DE" sz="600" dirty="0" err="1"/>
              <a:t>Vranja</a:t>
            </a:r>
            <a:endParaRPr lang="de-DE" sz="600" dirty="0"/>
          </a:p>
        </p:txBody>
      </p:sp>
      <p:sp>
        <p:nvSpPr>
          <p:cNvPr id="161" name="Textfeld 160"/>
          <p:cNvSpPr txBox="1"/>
          <p:nvPr/>
        </p:nvSpPr>
        <p:spPr>
          <a:xfrm>
            <a:off x="6942093" y="777445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62" name="Textfeld 161"/>
          <p:cNvSpPr txBox="1"/>
          <p:nvPr/>
        </p:nvSpPr>
        <p:spPr>
          <a:xfrm>
            <a:off x="6391463" y="6230890"/>
            <a:ext cx="16593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Cydonia</a:t>
            </a:r>
            <a:r>
              <a:rPr lang="de-DE" sz="600" dirty="0"/>
              <a:t>, Birnenquitte: </a:t>
            </a:r>
            <a:r>
              <a:rPr lang="de-DE" sz="600" dirty="0" err="1"/>
              <a:t>Bereczki</a:t>
            </a:r>
            <a:r>
              <a:rPr lang="de-DE" sz="600" dirty="0"/>
              <a:t>-Birnenquitte</a:t>
            </a:r>
          </a:p>
        </p:txBody>
      </p:sp>
      <p:sp>
        <p:nvSpPr>
          <p:cNvPr id="163" name="Textfeld 162"/>
          <p:cNvSpPr txBox="1"/>
          <p:nvPr/>
        </p:nvSpPr>
        <p:spPr>
          <a:xfrm>
            <a:off x="6391463" y="6393370"/>
            <a:ext cx="16593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Cydonia</a:t>
            </a:r>
            <a:r>
              <a:rPr lang="de-DE" sz="600" dirty="0"/>
              <a:t>, Birnenquitte: Ronda</a:t>
            </a:r>
          </a:p>
        </p:txBody>
      </p:sp>
      <p:sp>
        <p:nvSpPr>
          <p:cNvPr id="164" name="Textfeld 163"/>
          <p:cNvSpPr txBox="1"/>
          <p:nvPr/>
        </p:nvSpPr>
        <p:spPr>
          <a:xfrm>
            <a:off x="6942093" y="712453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66" name="Textfeld 165"/>
          <p:cNvSpPr txBox="1"/>
          <p:nvPr/>
        </p:nvSpPr>
        <p:spPr>
          <a:xfrm>
            <a:off x="6391463" y="7205770"/>
            <a:ext cx="16593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Pyrus</a:t>
            </a:r>
            <a:r>
              <a:rPr lang="de-DE" sz="600" dirty="0"/>
              <a:t> </a:t>
            </a:r>
            <a:r>
              <a:rPr lang="de-DE" sz="600" dirty="0" err="1"/>
              <a:t>pyrofolia</a:t>
            </a:r>
            <a:r>
              <a:rPr lang="de-DE" sz="600" dirty="0"/>
              <a:t>, </a:t>
            </a:r>
            <a:r>
              <a:rPr lang="de-DE" sz="600" dirty="0" err="1"/>
              <a:t>Nashi</a:t>
            </a:r>
            <a:r>
              <a:rPr lang="de-DE" sz="600" dirty="0"/>
              <a:t>: Benita</a:t>
            </a:r>
          </a:p>
        </p:txBody>
      </p:sp>
      <p:sp>
        <p:nvSpPr>
          <p:cNvPr id="167" name="Textfeld 166"/>
          <p:cNvSpPr txBox="1"/>
          <p:nvPr/>
        </p:nvSpPr>
        <p:spPr>
          <a:xfrm>
            <a:off x="6942093" y="647461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68" name="Textfeld 167"/>
          <p:cNvSpPr txBox="1"/>
          <p:nvPr/>
        </p:nvSpPr>
        <p:spPr>
          <a:xfrm>
            <a:off x="6391463" y="7043290"/>
            <a:ext cx="16593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Pyrus</a:t>
            </a:r>
            <a:r>
              <a:rPr lang="de-DE" sz="600" dirty="0"/>
              <a:t> </a:t>
            </a:r>
            <a:r>
              <a:rPr lang="de-DE" sz="600" dirty="0" err="1"/>
              <a:t>pyrofolia</a:t>
            </a:r>
            <a:r>
              <a:rPr lang="de-DE" sz="600" dirty="0"/>
              <a:t>, </a:t>
            </a:r>
            <a:r>
              <a:rPr lang="de-DE" sz="600" dirty="0" err="1"/>
              <a:t>Nashi</a:t>
            </a:r>
            <a:r>
              <a:rPr lang="de-DE" sz="600" dirty="0"/>
              <a:t>: </a:t>
            </a:r>
            <a:r>
              <a:rPr lang="de-DE" sz="600" dirty="0" err="1"/>
              <a:t>Kosui</a:t>
            </a:r>
            <a:endParaRPr lang="de-DE" sz="600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91463" y="6718330"/>
            <a:ext cx="16593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Pyrus</a:t>
            </a:r>
            <a:r>
              <a:rPr lang="de-DE" sz="600" dirty="0"/>
              <a:t> </a:t>
            </a:r>
            <a:r>
              <a:rPr lang="de-DE" sz="600" dirty="0" err="1"/>
              <a:t>pyrofolia</a:t>
            </a:r>
            <a:r>
              <a:rPr lang="de-DE" sz="600" dirty="0"/>
              <a:t>, </a:t>
            </a:r>
            <a:r>
              <a:rPr lang="de-DE" sz="600" dirty="0" err="1"/>
              <a:t>Nashi</a:t>
            </a:r>
            <a:r>
              <a:rPr lang="de-DE" sz="600" dirty="0"/>
              <a:t>: </a:t>
            </a:r>
            <a:r>
              <a:rPr lang="de-DE" sz="600" dirty="0" err="1"/>
              <a:t>Nijisseiki</a:t>
            </a:r>
            <a:endParaRPr lang="de-DE" sz="600" dirty="0"/>
          </a:p>
        </p:txBody>
      </p:sp>
      <p:sp>
        <p:nvSpPr>
          <p:cNvPr id="171" name="Textfeld 170"/>
          <p:cNvSpPr txBox="1"/>
          <p:nvPr/>
        </p:nvSpPr>
        <p:spPr>
          <a:xfrm>
            <a:off x="6942093" y="679957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72" name="Textfeld 171"/>
          <p:cNvSpPr txBox="1"/>
          <p:nvPr/>
        </p:nvSpPr>
        <p:spPr>
          <a:xfrm>
            <a:off x="5833908" y="5580970"/>
            <a:ext cx="27745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Diospyros</a:t>
            </a:r>
            <a:r>
              <a:rPr lang="de-DE" sz="600" dirty="0"/>
              <a:t> </a:t>
            </a:r>
            <a:r>
              <a:rPr lang="de-DE" sz="600" dirty="0" err="1"/>
              <a:t>kaki</a:t>
            </a:r>
            <a:r>
              <a:rPr lang="de-DE" sz="600" dirty="0"/>
              <a:t>, Kakipflaume: Neustadt </a:t>
            </a:r>
            <a:r>
              <a:rPr lang="de-DE" sz="600" dirty="0" err="1"/>
              <a:t>Weinstrasse</a:t>
            </a:r>
            <a:r>
              <a:rPr lang="de-DE" sz="600" dirty="0"/>
              <a:t>, 1e</a:t>
            </a:r>
            <a:r>
              <a:rPr lang="de-DE" sz="600" b="1" dirty="0"/>
              <a:t>, </a:t>
            </a:r>
            <a:r>
              <a:rPr lang="de-DE" sz="600" b="1" dirty="0">
                <a:solidFill>
                  <a:srgbClr val="FF0000"/>
                </a:solidFill>
              </a:rPr>
              <a:t>nicht lieferbar</a:t>
            </a:r>
          </a:p>
        </p:txBody>
      </p:sp>
      <p:sp>
        <p:nvSpPr>
          <p:cNvPr id="175" name="Textfeld 174"/>
          <p:cNvSpPr txBox="1"/>
          <p:nvPr/>
        </p:nvSpPr>
        <p:spPr>
          <a:xfrm>
            <a:off x="6942093" y="809941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76" name="Textfeld 175"/>
          <p:cNvSpPr txBox="1"/>
          <p:nvPr/>
        </p:nvSpPr>
        <p:spPr>
          <a:xfrm>
            <a:off x="5867774" y="5743450"/>
            <a:ext cx="27067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Diospyros</a:t>
            </a:r>
            <a:r>
              <a:rPr lang="de-DE" sz="600" dirty="0"/>
              <a:t> </a:t>
            </a:r>
            <a:r>
              <a:rPr lang="de-DE" sz="600" dirty="0" err="1"/>
              <a:t>kaki</a:t>
            </a:r>
            <a:r>
              <a:rPr lang="de-DE" sz="600" dirty="0"/>
              <a:t>, Kakipflaume: Neustadt </a:t>
            </a:r>
            <a:r>
              <a:rPr lang="de-DE" sz="600" dirty="0" err="1"/>
              <a:t>Weinstrasse</a:t>
            </a:r>
            <a:r>
              <a:rPr lang="de-DE" sz="600" dirty="0"/>
              <a:t>, 2e, </a:t>
            </a:r>
            <a:r>
              <a:rPr lang="de-DE" sz="600" b="1" dirty="0">
                <a:solidFill>
                  <a:srgbClr val="FF0000"/>
                </a:solidFill>
              </a:rPr>
              <a:t>nicht lieferbar</a:t>
            </a:r>
          </a:p>
        </p:txBody>
      </p:sp>
      <p:sp>
        <p:nvSpPr>
          <p:cNvPr id="177" name="Textfeld 176"/>
          <p:cNvSpPr txBox="1"/>
          <p:nvPr/>
        </p:nvSpPr>
        <p:spPr>
          <a:xfrm>
            <a:off x="6942093" y="826189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178" name="Textfeld 177"/>
          <p:cNvSpPr txBox="1"/>
          <p:nvPr/>
        </p:nvSpPr>
        <p:spPr>
          <a:xfrm>
            <a:off x="5784200" y="5905930"/>
            <a:ext cx="28739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 err="1"/>
              <a:t>Diospyros</a:t>
            </a:r>
            <a:r>
              <a:rPr lang="de-DE" sz="600" dirty="0"/>
              <a:t> </a:t>
            </a:r>
            <a:r>
              <a:rPr lang="de-DE" sz="600" dirty="0" err="1"/>
              <a:t>kaki</a:t>
            </a:r>
            <a:r>
              <a:rPr lang="de-DE" sz="600" dirty="0"/>
              <a:t>, Kakipflaume: Neustadt </a:t>
            </a:r>
            <a:r>
              <a:rPr lang="de-DE" sz="600" dirty="0" err="1"/>
              <a:t>Weinstrasse</a:t>
            </a:r>
            <a:r>
              <a:rPr lang="de-DE" sz="600" dirty="0"/>
              <a:t>, 3e, </a:t>
            </a:r>
            <a:r>
              <a:rPr lang="de-DE" sz="600" b="1" dirty="0">
                <a:solidFill>
                  <a:srgbClr val="FF0000"/>
                </a:solidFill>
              </a:rPr>
              <a:t>nicht lieferbar</a:t>
            </a:r>
          </a:p>
        </p:txBody>
      </p:sp>
      <p:sp>
        <p:nvSpPr>
          <p:cNvPr id="179" name="Textfeld 178"/>
          <p:cNvSpPr txBox="1"/>
          <p:nvPr/>
        </p:nvSpPr>
        <p:spPr>
          <a:xfrm>
            <a:off x="6942093" y="842437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180" name="Textfeld 179"/>
          <p:cNvSpPr txBox="1"/>
          <p:nvPr/>
        </p:nvSpPr>
        <p:spPr>
          <a:xfrm>
            <a:off x="6813404" y="2841545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12 m</a:t>
            </a:r>
          </a:p>
        </p:txBody>
      </p:sp>
      <p:sp>
        <p:nvSpPr>
          <p:cNvPr id="181" name="Textfeld 180"/>
          <p:cNvSpPr txBox="1"/>
          <p:nvPr/>
        </p:nvSpPr>
        <p:spPr>
          <a:xfrm>
            <a:off x="6813404" y="3259353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12 m</a:t>
            </a:r>
          </a:p>
        </p:txBody>
      </p:sp>
      <p:sp>
        <p:nvSpPr>
          <p:cNvPr id="182" name="Textfeld 181"/>
          <p:cNvSpPr txBox="1"/>
          <p:nvPr/>
        </p:nvSpPr>
        <p:spPr>
          <a:xfrm>
            <a:off x="6544124" y="2324011"/>
            <a:ext cx="962625" cy="2616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B5: 165 m</a:t>
            </a:r>
          </a:p>
        </p:txBody>
      </p:sp>
      <p:sp>
        <p:nvSpPr>
          <p:cNvPr id="186" name="Textfeld 185"/>
          <p:cNvSpPr txBox="1"/>
          <p:nvPr/>
        </p:nvSpPr>
        <p:spPr>
          <a:xfrm>
            <a:off x="6568148" y="4043303"/>
            <a:ext cx="927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/>
              <a:t>54,5 m und zwischen Maronen und Speierling: </a:t>
            </a:r>
          </a:p>
          <a:p>
            <a:pPr algn="ctr"/>
            <a:r>
              <a:rPr lang="de-DE" sz="800" dirty="0"/>
              <a:t>für Trauben</a:t>
            </a:r>
          </a:p>
        </p:txBody>
      </p:sp>
      <p:sp>
        <p:nvSpPr>
          <p:cNvPr id="151" name="Textfeld 150"/>
          <p:cNvSpPr txBox="1"/>
          <p:nvPr/>
        </p:nvSpPr>
        <p:spPr>
          <a:xfrm>
            <a:off x="2795422" y="4763771"/>
            <a:ext cx="1481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cxnSp>
        <p:nvCxnSpPr>
          <p:cNvPr id="155" name="Gerade Verbindung 154"/>
          <p:cNvCxnSpPr/>
          <p:nvPr/>
        </p:nvCxnSpPr>
        <p:spPr>
          <a:xfrm>
            <a:off x="2125620" y="10493101"/>
            <a:ext cx="5676124" cy="13945"/>
          </a:xfrm>
          <a:prstGeom prst="line">
            <a:avLst/>
          </a:prstGeom>
          <a:ln w="1270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>
            <a:cxnSpLocks/>
          </p:cNvCxnSpPr>
          <p:nvPr/>
        </p:nvCxnSpPr>
        <p:spPr>
          <a:xfrm>
            <a:off x="2030381" y="11603245"/>
            <a:ext cx="1908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6112174" y="11574682"/>
            <a:ext cx="1458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Gerade Verbindung 182"/>
          <p:cNvCxnSpPr/>
          <p:nvPr/>
        </p:nvCxnSpPr>
        <p:spPr>
          <a:xfrm flipH="1">
            <a:off x="1858156" y="8644924"/>
            <a:ext cx="6390000" cy="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feld 160">
            <a:extLst>
              <a:ext uri="{FF2B5EF4-FFF2-40B4-BE49-F238E27FC236}">
                <a16:creationId xmlns="" xmlns:a16="http://schemas.microsoft.com/office/drawing/2014/main" id="{9A0C971C-F8D9-4829-BCC4-FA9D0A20987A}"/>
              </a:ext>
            </a:extLst>
          </p:cNvPr>
          <p:cNvSpPr txBox="1"/>
          <p:nvPr/>
        </p:nvSpPr>
        <p:spPr>
          <a:xfrm>
            <a:off x="6942093" y="761197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228" name="Textfeld 163">
            <a:extLst>
              <a:ext uri="{FF2B5EF4-FFF2-40B4-BE49-F238E27FC236}">
                <a16:creationId xmlns="" xmlns:a16="http://schemas.microsoft.com/office/drawing/2014/main" id="{F5CBF4CA-7B95-45F0-889A-FD861CE32D2F}"/>
              </a:ext>
            </a:extLst>
          </p:cNvPr>
          <p:cNvSpPr txBox="1"/>
          <p:nvPr/>
        </p:nvSpPr>
        <p:spPr>
          <a:xfrm>
            <a:off x="6942093" y="696205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6 m</a:t>
            </a:r>
          </a:p>
        </p:txBody>
      </p:sp>
      <p:sp>
        <p:nvSpPr>
          <p:cNvPr id="245" name="Textfeld 166">
            <a:extLst>
              <a:ext uri="{FF2B5EF4-FFF2-40B4-BE49-F238E27FC236}">
                <a16:creationId xmlns="" xmlns:a16="http://schemas.microsoft.com/office/drawing/2014/main" id="{F84E70F2-B630-4BE7-B795-70D5DE8F01B0}"/>
              </a:ext>
            </a:extLst>
          </p:cNvPr>
          <p:cNvSpPr txBox="1"/>
          <p:nvPr/>
        </p:nvSpPr>
        <p:spPr>
          <a:xfrm>
            <a:off x="6942093" y="6637090"/>
            <a:ext cx="5581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3,5 m</a:t>
            </a:r>
          </a:p>
        </p:txBody>
      </p:sp>
      <p:sp>
        <p:nvSpPr>
          <p:cNvPr id="3" name="Rechteck 2"/>
          <p:cNvSpPr/>
          <p:nvPr/>
        </p:nvSpPr>
        <p:spPr>
          <a:xfrm>
            <a:off x="3923132" y="3502208"/>
            <a:ext cx="1559559" cy="521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70"/>
              </a:lnSpc>
            </a:pPr>
            <a:endParaRPr lang="de-DE" sz="600" dirty="0" smtClean="0"/>
          </a:p>
          <a:p>
            <a:pPr algn="ctr">
              <a:lnSpc>
                <a:spcPts val="1670"/>
              </a:lnSpc>
            </a:pPr>
            <a:endParaRPr lang="de-DE" sz="600" dirty="0" smtClean="0"/>
          </a:p>
          <a:p>
            <a:pPr algn="ctr">
              <a:lnSpc>
                <a:spcPts val="1670"/>
              </a:lnSpc>
            </a:pPr>
            <a:r>
              <a:rPr lang="de-DE" sz="600" dirty="0" smtClean="0"/>
              <a:t>Weißer </a:t>
            </a:r>
            <a:r>
              <a:rPr lang="de-DE" sz="600" dirty="0" err="1"/>
              <a:t>Matapfel</a:t>
            </a:r>
            <a:r>
              <a:rPr lang="de-DE" sz="600" dirty="0"/>
              <a:t>, </a:t>
            </a:r>
            <a:r>
              <a:rPr lang="de-DE" sz="600" dirty="0" err="1"/>
              <a:t>Hochst</a:t>
            </a:r>
            <a:r>
              <a:rPr lang="de-DE" sz="600" dirty="0"/>
              <a:t>., 1 von 2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Adams Parmäne,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Winterprinzenapfel, </a:t>
            </a:r>
            <a:r>
              <a:rPr lang="de-DE" sz="600" dirty="0" err="1"/>
              <a:t>Hochst</a:t>
            </a:r>
            <a:r>
              <a:rPr lang="de-DE" sz="600" dirty="0"/>
              <a:t>., 2 von 2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Batullenapfel</a:t>
            </a:r>
            <a:r>
              <a:rPr lang="de-DE" sz="600" dirty="0"/>
              <a:t>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Winterprinzenapfel, </a:t>
            </a:r>
            <a:r>
              <a:rPr lang="de-DE" sz="600" dirty="0" err="1"/>
              <a:t>Hochst</a:t>
            </a:r>
            <a:r>
              <a:rPr lang="de-DE" sz="600" dirty="0"/>
              <a:t>., 1 von 2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Berner Rosenapfel,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Schöner von </a:t>
            </a:r>
            <a:r>
              <a:rPr lang="de-DE" sz="600" dirty="0" err="1"/>
              <a:t>Wiltschire,Hochst</a:t>
            </a:r>
            <a:r>
              <a:rPr lang="de-DE" sz="600" dirty="0"/>
              <a:t>., 2 von 2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Birne, Alexander Lucas,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Schöner von </a:t>
            </a:r>
            <a:r>
              <a:rPr lang="de-DE" sz="600" dirty="0" err="1"/>
              <a:t>Wiltschire</a:t>
            </a:r>
            <a:r>
              <a:rPr lang="de-DE" sz="600" dirty="0"/>
              <a:t>, </a:t>
            </a:r>
            <a:r>
              <a:rPr lang="de-DE" sz="600" dirty="0" err="1"/>
              <a:t>Hochst</a:t>
            </a:r>
            <a:r>
              <a:rPr lang="de-DE" sz="600" dirty="0"/>
              <a:t>., 1 von 2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Danziger Kantapfel, Halbstamm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Roter Boskoop,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Wanja,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Hilde,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Ulmer Polizeiapfel, </a:t>
            </a:r>
            <a:r>
              <a:rPr lang="de-DE" sz="600" dirty="0" err="1"/>
              <a:t>Halbst</a:t>
            </a:r>
            <a:r>
              <a:rPr lang="de-DE" sz="600" dirty="0"/>
              <a:t>.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Haucks Roter </a:t>
            </a:r>
            <a:r>
              <a:rPr lang="de-DE" sz="600" dirty="0" err="1"/>
              <a:t>Viezapfel</a:t>
            </a:r>
            <a:r>
              <a:rPr lang="de-DE" sz="600" dirty="0"/>
              <a:t>, </a:t>
            </a:r>
            <a:r>
              <a:rPr lang="de-DE" sz="600" dirty="0" err="1"/>
              <a:t>Hochst</a:t>
            </a:r>
            <a:r>
              <a:rPr lang="de-DE" sz="600" dirty="0"/>
              <a:t>.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Ernst Bosch,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Roter Mond,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Rubinola</a:t>
            </a:r>
            <a:r>
              <a:rPr lang="de-DE" sz="600" dirty="0"/>
              <a:t>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Rewena</a:t>
            </a:r>
            <a:r>
              <a:rPr lang="de-DE" sz="600" dirty="0"/>
              <a:t>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Alkmene, Halbstamm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Remo,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Charlamowsky</a:t>
            </a:r>
            <a:r>
              <a:rPr lang="de-DE" sz="600" dirty="0"/>
              <a:t>, Halbstamm	</a:t>
            </a:r>
          </a:p>
        </p:txBody>
      </p:sp>
      <p:sp>
        <p:nvSpPr>
          <p:cNvPr id="246" name="Rechteck 245"/>
          <p:cNvSpPr/>
          <p:nvPr/>
        </p:nvSpPr>
        <p:spPr>
          <a:xfrm>
            <a:off x="3874487" y="3614450"/>
            <a:ext cx="1559559" cy="4997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70"/>
              </a:lnSpc>
            </a:pPr>
            <a:endParaRPr lang="de-DE" sz="600" dirty="0"/>
          </a:p>
          <a:p>
            <a:pPr algn="ctr">
              <a:lnSpc>
                <a:spcPts val="1670"/>
              </a:lnSpc>
            </a:pPr>
            <a:endParaRPr lang="de-DE" sz="600" dirty="0"/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</p:txBody>
      </p:sp>
      <p:sp>
        <p:nvSpPr>
          <p:cNvPr id="5" name="Rechteck 4"/>
          <p:cNvSpPr/>
          <p:nvPr/>
        </p:nvSpPr>
        <p:spPr>
          <a:xfrm rot="16200000">
            <a:off x="1678354" y="10310491"/>
            <a:ext cx="1418337" cy="4935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600" dirty="0"/>
              <a:t>6x Johannisbeere, Weiße Versailler	</a:t>
            </a:r>
          </a:p>
          <a:p>
            <a:pPr>
              <a:lnSpc>
                <a:spcPct val="150000"/>
              </a:lnSpc>
            </a:pPr>
            <a:r>
              <a:rPr lang="de-DE" sz="600" dirty="0"/>
              <a:t>5x Johannisbeere, Dr Bauers </a:t>
            </a:r>
            <a:r>
              <a:rPr lang="de-DE" sz="600" dirty="0" err="1"/>
              <a:t>Ometa</a:t>
            </a:r>
            <a:r>
              <a:rPr lang="de-DE" sz="600" dirty="0"/>
              <a:t>	</a:t>
            </a:r>
          </a:p>
          <a:p>
            <a:pPr>
              <a:lnSpc>
                <a:spcPct val="150000"/>
              </a:lnSpc>
            </a:pPr>
            <a:r>
              <a:rPr lang="de-DE" sz="600" dirty="0"/>
              <a:t>4x Johannisbeere, </a:t>
            </a:r>
            <a:r>
              <a:rPr lang="de-DE" sz="600" dirty="0" err="1"/>
              <a:t>Jonkheer</a:t>
            </a:r>
            <a:r>
              <a:rPr lang="de-DE" sz="600" dirty="0"/>
              <a:t> van </a:t>
            </a:r>
            <a:r>
              <a:rPr lang="de-DE" sz="600" dirty="0" err="1"/>
              <a:t>Tets</a:t>
            </a:r>
            <a:r>
              <a:rPr lang="de-DE" sz="600" dirty="0"/>
              <a:t>	</a:t>
            </a:r>
          </a:p>
        </p:txBody>
      </p:sp>
      <p:sp>
        <p:nvSpPr>
          <p:cNvPr id="9" name="Rechteck 8"/>
          <p:cNvSpPr/>
          <p:nvPr/>
        </p:nvSpPr>
        <p:spPr>
          <a:xfrm>
            <a:off x="5058816" y="3510780"/>
            <a:ext cx="1554519" cy="5290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70"/>
              </a:lnSpc>
            </a:pPr>
            <a:r>
              <a:rPr lang="de-DE" sz="600" dirty="0"/>
              <a:t>Hochstamm Apfel 6 von 6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Spätzwetsche, Elena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Hochstamm Apfel 5 von 6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Spätzwetsche, Elena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Hochstamm Apfel 4 von 6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Spätzwetsche, </a:t>
            </a:r>
            <a:r>
              <a:rPr lang="de-DE" sz="600" dirty="0" err="1"/>
              <a:t>Jojo</a:t>
            </a:r>
            <a:r>
              <a:rPr lang="de-DE" sz="600" dirty="0"/>
              <a:t>, 2 von 2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Hochstamm Apfel 3 von 6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Spätzwetsche, </a:t>
            </a:r>
            <a:r>
              <a:rPr lang="de-DE" sz="600" dirty="0" err="1"/>
              <a:t>Jojo</a:t>
            </a:r>
            <a:r>
              <a:rPr lang="de-DE" sz="600" dirty="0"/>
              <a:t>, 1 von 2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Hochstamm Apfel 2 von 6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Graf Althans Reneklode 2 von 2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Hochstamm Apfel 1 von 6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Graf Althans Reneklode 1 von 2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Betzelbirne</a:t>
            </a:r>
            <a:r>
              <a:rPr lang="de-DE" sz="600" dirty="0"/>
              <a:t>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Mirabelle, </a:t>
            </a:r>
            <a:r>
              <a:rPr lang="de-DE" sz="600" dirty="0" err="1"/>
              <a:t>Bellamira</a:t>
            </a:r>
            <a:r>
              <a:rPr lang="de-DE" sz="600" dirty="0"/>
              <a:t> 2 von 2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Groﬂer</a:t>
            </a:r>
            <a:r>
              <a:rPr lang="de-DE" sz="600" dirty="0"/>
              <a:t> Katzenkopf,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Mirabelle, </a:t>
            </a:r>
            <a:r>
              <a:rPr lang="de-DE" sz="600" dirty="0" err="1"/>
              <a:t>Bellamira</a:t>
            </a:r>
            <a:r>
              <a:rPr lang="de-DE" sz="600" dirty="0"/>
              <a:t> 1 von 2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Birkenfelder </a:t>
            </a:r>
            <a:r>
              <a:rPr lang="de-DE" sz="600" dirty="0" err="1"/>
              <a:t>Rotbirne</a:t>
            </a:r>
            <a:r>
              <a:rPr lang="de-DE" sz="600" dirty="0"/>
              <a:t>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Bühler Frühzwetsche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Buborner</a:t>
            </a:r>
            <a:r>
              <a:rPr lang="de-DE" sz="600" dirty="0"/>
              <a:t> Pfundsbirne,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Abrikose</a:t>
            </a:r>
            <a:r>
              <a:rPr lang="de-DE" sz="600" dirty="0"/>
              <a:t>, </a:t>
            </a:r>
            <a:r>
              <a:rPr lang="de-DE" sz="600" dirty="0" err="1"/>
              <a:t>Kuresia</a:t>
            </a:r>
            <a:r>
              <a:rPr lang="de-DE" sz="600" dirty="0"/>
              <a:t> 3 von 3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Karcherbirne</a:t>
            </a:r>
            <a:r>
              <a:rPr lang="de-DE" sz="600" dirty="0"/>
              <a:t>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Abrikose</a:t>
            </a:r>
            <a:r>
              <a:rPr lang="de-DE" sz="600" dirty="0"/>
              <a:t>, </a:t>
            </a:r>
            <a:r>
              <a:rPr lang="de-DE" sz="600" dirty="0" err="1"/>
              <a:t>Kuresia</a:t>
            </a:r>
            <a:r>
              <a:rPr lang="de-DE" sz="600" dirty="0"/>
              <a:t> 2 von 3 	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Offenbacher Rote, Hochstamm	</a:t>
            </a:r>
          </a:p>
          <a:p>
            <a:pPr algn="ctr">
              <a:lnSpc>
                <a:spcPts val="1670"/>
              </a:lnSpc>
            </a:pPr>
            <a:r>
              <a:rPr lang="de-DE" sz="600" dirty="0" err="1"/>
              <a:t>Abrikose</a:t>
            </a:r>
            <a:r>
              <a:rPr lang="de-DE" sz="600" dirty="0"/>
              <a:t>, </a:t>
            </a:r>
            <a:r>
              <a:rPr lang="de-DE" sz="600" dirty="0" err="1"/>
              <a:t>Kuresia</a:t>
            </a:r>
            <a:r>
              <a:rPr lang="de-DE" sz="600" dirty="0"/>
              <a:t> 1 von 3	</a:t>
            </a:r>
          </a:p>
        </p:txBody>
      </p:sp>
      <p:sp>
        <p:nvSpPr>
          <p:cNvPr id="247" name="Textfeld 246"/>
          <p:cNvSpPr txBox="1"/>
          <p:nvPr/>
        </p:nvSpPr>
        <p:spPr>
          <a:xfrm>
            <a:off x="5390657" y="3108471"/>
            <a:ext cx="908635" cy="4154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B4: 23 x 6= 138m</a:t>
            </a:r>
          </a:p>
        </p:txBody>
      </p:sp>
      <p:sp>
        <p:nvSpPr>
          <p:cNvPr id="248" name="Rechteck 247"/>
          <p:cNvSpPr/>
          <p:nvPr/>
        </p:nvSpPr>
        <p:spPr>
          <a:xfrm>
            <a:off x="5083840" y="3633822"/>
            <a:ext cx="1559559" cy="4997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  <a:p>
            <a:pPr algn="ctr">
              <a:lnSpc>
                <a:spcPts val="1670"/>
              </a:lnSpc>
            </a:pPr>
            <a:r>
              <a:rPr lang="de-DE" sz="600" dirty="0"/>
              <a:t>6m</a:t>
            </a:r>
          </a:p>
        </p:txBody>
      </p:sp>
      <p:sp>
        <p:nvSpPr>
          <p:cNvPr id="137" name="Textfeld 136"/>
          <p:cNvSpPr txBox="1"/>
          <p:nvPr/>
        </p:nvSpPr>
        <p:spPr>
          <a:xfrm>
            <a:off x="6379628" y="10011455"/>
            <a:ext cx="7031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" dirty="0"/>
              <a:t>Amberbaum</a:t>
            </a:r>
          </a:p>
        </p:txBody>
      </p:sp>
      <p:sp>
        <p:nvSpPr>
          <p:cNvPr id="250" name="Rechteck 249"/>
          <p:cNvSpPr/>
          <p:nvPr/>
        </p:nvSpPr>
        <p:spPr>
          <a:xfrm rot="16200000">
            <a:off x="2020323" y="10479919"/>
            <a:ext cx="143290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/>
              <a:t>5x Stachelbeere Ribes </a:t>
            </a:r>
            <a:r>
              <a:rPr lang="de-DE" sz="600" dirty="0" err="1"/>
              <a:t>uva-crispa</a:t>
            </a:r>
            <a:r>
              <a:rPr lang="de-DE" sz="600" dirty="0"/>
              <a:t>	</a:t>
            </a:r>
          </a:p>
        </p:txBody>
      </p:sp>
      <p:sp>
        <p:nvSpPr>
          <p:cNvPr id="10" name="Rechteck 9"/>
          <p:cNvSpPr/>
          <p:nvPr/>
        </p:nvSpPr>
        <p:spPr>
          <a:xfrm rot="16200000">
            <a:off x="1595318" y="9705924"/>
            <a:ext cx="2816493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90"/>
              </a:lnSpc>
            </a:pPr>
            <a:r>
              <a:rPr lang="de-DE" sz="600" dirty="0"/>
              <a:t>2x  Kornelkirsche, </a:t>
            </a:r>
            <a:r>
              <a:rPr lang="de-DE" sz="600" dirty="0" err="1"/>
              <a:t>Schönnbrunner</a:t>
            </a:r>
            <a:r>
              <a:rPr lang="de-DE" sz="600" dirty="0"/>
              <a:t> Gourmet Dirndl	</a:t>
            </a:r>
          </a:p>
          <a:p>
            <a:pPr>
              <a:lnSpc>
                <a:spcPts val="690"/>
              </a:lnSpc>
            </a:pPr>
            <a:r>
              <a:rPr lang="de-DE" sz="600" dirty="0"/>
              <a:t>1x Kornelkirsche, </a:t>
            </a:r>
            <a:r>
              <a:rPr lang="de-DE" sz="600" dirty="0" err="1"/>
              <a:t>Kasanlaker</a:t>
            </a:r>
            <a:r>
              <a:rPr lang="de-DE" sz="600" dirty="0"/>
              <a:t>	</a:t>
            </a:r>
          </a:p>
          <a:p>
            <a:pPr>
              <a:lnSpc>
                <a:spcPts val="690"/>
              </a:lnSpc>
            </a:pPr>
            <a:r>
              <a:rPr lang="de-DE" sz="600" dirty="0"/>
              <a:t>2x Kornelkirsche, </a:t>
            </a:r>
            <a:r>
              <a:rPr lang="de-DE" sz="600" dirty="0" err="1"/>
              <a:t>Jolico</a:t>
            </a:r>
            <a:r>
              <a:rPr lang="de-DE" sz="600" dirty="0"/>
              <a:t>	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="" xmlns:a16="http://schemas.microsoft.com/office/drawing/2014/main" id="{4C115BA7-3747-41F4-8972-D79B24C9A426}"/>
              </a:ext>
            </a:extLst>
          </p:cNvPr>
          <p:cNvSpPr txBox="1"/>
          <p:nvPr/>
        </p:nvSpPr>
        <p:spPr>
          <a:xfrm rot="16200000">
            <a:off x="2458453" y="10273861"/>
            <a:ext cx="1685315" cy="288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500"/>
              </a:lnSpc>
            </a:pPr>
            <a:r>
              <a:rPr lang="de-DE" sz="600" dirty="0"/>
              <a:t>2x </a:t>
            </a:r>
            <a:r>
              <a:rPr lang="de-DE" sz="600" dirty="0" err="1"/>
              <a:t>Maibeere</a:t>
            </a:r>
            <a:r>
              <a:rPr lang="de-DE" sz="600" dirty="0"/>
              <a:t>, </a:t>
            </a:r>
            <a:r>
              <a:rPr lang="de-DE" sz="600" dirty="0" err="1"/>
              <a:t>Zielonia</a:t>
            </a:r>
            <a:endParaRPr lang="de-DE" sz="600" dirty="0"/>
          </a:p>
          <a:p>
            <a:pPr>
              <a:lnSpc>
                <a:spcPts val="500"/>
              </a:lnSpc>
            </a:pPr>
            <a:r>
              <a:rPr lang="de-DE" sz="600" dirty="0"/>
              <a:t>2x Scheinquitte, </a:t>
            </a:r>
            <a:r>
              <a:rPr lang="de-DE" sz="600" dirty="0" err="1"/>
              <a:t>Cido</a:t>
            </a:r>
            <a:r>
              <a:rPr lang="de-DE" sz="600" dirty="0"/>
              <a:t>, </a:t>
            </a:r>
            <a:r>
              <a:rPr lang="de-DE" sz="600" b="1" dirty="0">
                <a:solidFill>
                  <a:srgbClr val="FF0000"/>
                </a:solidFill>
              </a:rPr>
              <a:t>nicht lieferbar</a:t>
            </a:r>
          </a:p>
          <a:p>
            <a:pPr>
              <a:lnSpc>
                <a:spcPts val="500"/>
              </a:lnSpc>
            </a:pPr>
            <a:r>
              <a:rPr lang="de-DE" sz="600" dirty="0"/>
              <a:t>2x </a:t>
            </a:r>
            <a:r>
              <a:rPr lang="de-DE" sz="600" dirty="0" err="1"/>
              <a:t>Maibeere</a:t>
            </a:r>
            <a:r>
              <a:rPr lang="de-DE" sz="600" dirty="0"/>
              <a:t>, </a:t>
            </a:r>
            <a:r>
              <a:rPr lang="de-DE" sz="600" dirty="0" err="1"/>
              <a:t>Altaj</a:t>
            </a:r>
            <a:endParaRPr lang="de-DE" sz="600" dirty="0"/>
          </a:p>
        </p:txBody>
      </p:sp>
      <p:sp>
        <p:nvSpPr>
          <p:cNvPr id="251" name="TextBox 250">
            <a:extLst>
              <a:ext uri="{FF2B5EF4-FFF2-40B4-BE49-F238E27FC236}">
                <a16:creationId xmlns="" xmlns:a16="http://schemas.microsoft.com/office/drawing/2014/main" id="{AFA5E356-5DB8-4481-98BF-D7BE230A8194}"/>
              </a:ext>
            </a:extLst>
          </p:cNvPr>
          <p:cNvSpPr txBox="1"/>
          <p:nvPr/>
        </p:nvSpPr>
        <p:spPr>
          <a:xfrm rot="16200000">
            <a:off x="2802349" y="10137417"/>
            <a:ext cx="1685315" cy="620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de-DE" sz="600" dirty="0"/>
              <a:t>25x Himbeere Aroma Queen</a:t>
            </a:r>
          </a:p>
          <a:p>
            <a:pPr>
              <a:lnSpc>
                <a:spcPct val="200000"/>
              </a:lnSpc>
            </a:pPr>
            <a:r>
              <a:rPr lang="de-DE" sz="600" dirty="0"/>
              <a:t>10x Himbeere Autumn </a:t>
            </a:r>
            <a:r>
              <a:rPr lang="de-DE" sz="600" dirty="0" err="1"/>
              <a:t>first</a:t>
            </a:r>
            <a:endParaRPr lang="de-DE" sz="600" dirty="0"/>
          </a:p>
          <a:p>
            <a:pPr>
              <a:lnSpc>
                <a:spcPct val="200000"/>
              </a:lnSpc>
            </a:pPr>
            <a:r>
              <a:rPr lang="de-DE" sz="600" dirty="0"/>
              <a:t>10x Himbeere </a:t>
            </a:r>
            <a:r>
              <a:rPr lang="de-DE" sz="600" dirty="0" err="1"/>
              <a:t>Fallgold</a:t>
            </a:r>
            <a:endParaRPr lang="de-DE" sz="600" dirty="0"/>
          </a:p>
        </p:txBody>
      </p:sp>
      <p:sp>
        <p:nvSpPr>
          <p:cNvPr id="252" name="TextBox 251">
            <a:extLst>
              <a:ext uri="{FF2B5EF4-FFF2-40B4-BE49-F238E27FC236}">
                <a16:creationId xmlns="" xmlns:a16="http://schemas.microsoft.com/office/drawing/2014/main" id="{ADEB5819-A971-47C8-90AC-AFCAC8DA06DD}"/>
              </a:ext>
            </a:extLst>
          </p:cNvPr>
          <p:cNvSpPr txBox="1"/>
          <p:nvPr/>
        </p:nvSpPr>
        <p:spPr>
          <a:xfrm rot="16200000">
            <a:off x="5455582" y="10243298"/>
            <a:ext cx="1685313" cy="417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500"/>
              </a:lnSpc>
            </a:pPr>
            <a:r>
              <a:rPr lang="de-DE" sz="600" dirty="0"/>
              <a:t>2x Heidelbeere, </a:t>
            </a:r>
            <a:r>
              <a:rPr lang="de-DE" sz="600" dirty="0" err="1"/>
              <a:t>Heerma</a:t>
            </a:r>
            <a:endParaRPr lang="de-DE" sz="600" dirty="0"/>
          </a:p>
          <a:p>
            <a:pPr>
              <a:lnSpc>
                <a:spcPts val="500"/>
              </a:lnSpc>
            </a:pPr>
            <a:r>
              <a:rPr lang="de-DE" sz="600" dirty="0"/>
              <a:t>2x Heidelbeere, Goldtraube</a:t>
            </a:r>
          </a:p>
          <a:p>
            <a:pPr>
              <a:lnSpc>
                <a:spcPts val="500"/>
              </a:lnSpc>
            </a:pPr>
            <a:r>
              <a:rPr lang="de-DE" sz="600" dirty="0"/>
              <a:t>2x Heidelbeere, Brigitta Blue</a:t>
            </a:r>
          </a:p>
          <a:p>
            <a:pPr>
              <a:lnSpc>
                <a:spcPts val="500"/>
              </a:lnSpc>
            </a:pPr>
            <a:r>
              <a:rPr lang="de-DE" sz="600" dirty="0"/>
              <a:t>2x Heidelbeere, Patriot</a:t>
            </a:r>
          </a:p>
          <a:p>
            <a:pPr>
              <a:lnSpc>
                <a:spcPts val="500"/>
              </a:lnSpc>
            </a:pPr>
            <a:r>
              <a:rPr lang="de-DE" sz="600" dirty="0"/>
              <a:t>2x Heidelbeere, Duke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="" xmlns:a16="http://schemas.microsoft.com/office/drawing/2014/main" id="{6DE24127-D157-49E6-95E8-B4583AE99AB8}"/>
              </a:ext>
            </a:extLst>
          </p:cNvPr>
          <p:cNvSpPr txBox="1"/>
          <p:nvPr/>
        </p:nvSpPr>
        <p:spPr>
          <a:xfrm rot="16200000">
            <a:off x="6379893" y="10159277"/>
            <a:ext cx="1233528" cy="1122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</a:pPr>
            <a:r>
              <a:rPr lang="de-DE" sz="600" dirty="0"/>
              <a:t>Mini-Kiwi, Super Jumbo, 2 von 2</a:t>
            </a:r>
          </a:p>
          <a:p>
            <a:pPr>
              <a:lnSpc>
                <a:spcPts val="900"/>
              </a:lnSpc>
            </a:pPr>
            <a:r>
              <a:rPr lang="de-DE" sz="600" dirty="0"/>
              <a:t>5x Rhabarber, </a:t>
            </a:r>
            <a:r>
              <a:rPr lang="de-DE" sz="600" dirty="0" err="1"/>
              <a:t>Red</a:t>
            </a:r>
            <a:r>
              <a:rPr lang="de-DE" sz="600" dirty="0"/>
              <a:t> Champagne</a:t>
            </a:r>
          </a:p>
          <a:p>
            <a:pPr>
              <a:lnSpc>
                <a:spcPts val="900"/>
              </a:lnSpc>
            </a:pPr>
            <a:r>
              <a:rPr lang="de-DE" sz="600" dirty="0"/>
              <a:t>Mini-Kiwi, Super Jumbo, 1 von 2</a:t>
            </a:r>
          </a:p>
          <a:p>
            <a:pPr>
              <a:lnSpc>
                <a:spcPts val="900"/>
              </a:lnSpc>
            </a:pPr>
            <a:r>
              <a:rPr lang="de-DE" sz="600" dirty="0"/>
              <a:t>5x Rhabarber, </a:t>
            </a:r>
            <a:r>
              <a:rPr lang="de-DE" sz="600" dirty="0" err="1"/>
              <a:t>Frambozen</a:t>
            </a:r>
            <a:r>
              <a:rPr lang="de-DE" sz="600" dirty="0"/>
              <a:t> Rood</a:t>
            </a:r>
          </a:p>
          <a:p>
            <a:pPr>
              <a:lnSpc>
                <a:spcPts val="900"/>
              </a:lnSpc>
            </a:pPr>
            <a:r>
              <a:rPr lang="de-DE" sz="600" dirty="0"/>
              <a:t>1x Mini-Kiwi, Prince Jumbo</a:t>
            </a:r>
          </a:p>
          <a:p>
            <a:pPr>
              <a:lnSpc>
                <a:spcPts val="900"/>
              </a:lnSpc>
            </a:pPr>
            <a:r>
              <a:rPr lang="de-DE" sz="600" dirty="0"/>
              <a:t>5x Rhabarber, Vierländer Blut</a:t>
            </a:r>
          </a:p>
          <a:p>
            <a:pPr>
              <a:lnSpc>
                <a:spcPts val="900"/>
              </a:lnSpc>
            </a:pPr>
            <a:r>
              <a:rPr lang="de-DE" sz="600" dirty="0"/>
              <a:t>Mini-Kiwi, </a:t>
            </a:r>
            <a:r>
              <a:rPr lang="de-DE" sz="600" dirty="0" err="1"/>
              <a:t>Red</a:t>
            </a:r>
            <a:r>
              <a:rPr lang="de-DE" sz="600" dirty="0"/>
              <a:t> Jumbo, 2 von 2</a:t>
            </a:r>
          </a:p>
          <a:p>
            <a:pPr>
              <a:lnSpc>
                <a:spcPts val="900"/>
              </a:lnSpc>
            </a:pPr>
            <a:r>
              <a:rPr lang="de-DE" sz="600" dirty="0"/>
              <a:t>5x Rhabarber, The Sutton</a:t>
            </a:r>
          </a:p>
          <a:p>
            <a:pPr>
              <a:lnSpc>
                <a:spcPts val="900"/>
              </a:lnSpc>
            </a:pPr>
            <a:r>
              <a:rPr lang="de-DE" sz="600" dirty="0"/>
              <a:t>Mini-Kiwi, </a:t>
            </a:r>
            <a:r>
              <a:rPr lang="de-DE" sz="600" dirty="0" err="1"/>
              <a:t>Red</a:t>
            </a:r>
            <a:r>
              <a:rPr lang="de-DE" sz="600" dirty="0"/>
              <a:t> Jumbo, 1 von 2</a:t>
            </a:r>
          </a:p>
        </p:txBody>
      </p:sp>
      <p:cxnSp>
        <p:nvCxnSpPr>
          <p:cNvPr id="255" name="Gerade Verbindung 22">
            <a:extLst>
              <a:ext uri="{FF2B5EF4-FFF2-40B4-BE49-F238E27FC236}">
                <a16:creationId xmlns="" xmlns:a16="http://schemas.microsoft.com/office/drawing/2014/main" id="{F8952664-B410-4654-9FBA-250ADBACB0D4}"/>
              </a:ext>
            </a:extLst>
          </p:cNvPr>
          <p:cNvCxnSpPr/>
          <p:nvPr/>
        </p:nvCxnSpPr>
        <p:spPr>
          <a:xfrm>
            <a:off x="2027222" y="11298558"/>
            <a:ext cx="108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" name="Textfeld 27">
            <a:extLst>
              <a:ext uri="{FF2B5EF4-FFF2-40B4-BE49-F238E27FC236}">
                <a16:creationId xmlns="" xmlns:a16="http://schemas.microsoft.com/office/drawing/2014/main" id="{17B512FA-C527-4B91-9F27-FC0912FBCB2A}"/>
              </a:ext>
            </a:extLst>
          </p:cNvPr>
          <p:cNvSpPr txBox="1"/>
          <p:nvPr/>
        </p:nvSpPr>
        <p:spPr>
          <a:xfrm>
            <a:off x="1710703" y="11354838"/>
            <a:ext cx="70659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(</a:t>
            </a:r>
            <a:r>
              <a:rPr lang="de-DE" sz="600" dirty="0" smtClean="0"/>
              <a:t>3m)</a:t>
            </a:r>
            <a:endParaRPr lang="de-DE" sz="600" dirty="0"/>
          </a:p>
        </p:txBody>
      </p:sp>
      <p:cxnSp>
        <p:nvCxnSpPr>
          <p:cNvPr id="257" name="Gerade Verbindung 22">
            <a:extLst>
              <a:ext uri="{FF2B5EF4-FFF2-40B4-BE49-F238E27FC236}">
                <a16:creationId xmlns="" xmlns:a16="http://schemas.microsoft.com/office/drawing/2014/main" id="{2A740A58-B41B-44E5-9FC2-D3FAD787B41C}"/>
              </a:ext>
            </a:extLst>
          </p:cNvPr>
          <p:cNvCxnSpPr/>
          <p:nvPr/>
        </p:nvCxnSpPr>
        <p:spPr>
          <a:xfrm>
            <a:off x="2130284" y="11294989"/>
            <a:ext cx="50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8" name="Textfeld 27">
            <a:extLst>
              <a:ext uri="{FF2B5EF4-FFF2-40B4-BE49-F238E27FC236}">
                <a16:creationId xmlns="" xmlns:a16="http://schemas.microsoft.com/office/drawing/2014/main" id="{D990F089-9A03-472E-B0DA-8B16F2389824}"/>
              </a:ext>
            </a:extLst>
          </p:cNvPr>
          <p:cNvSpPr txBox="1"/>
          <p:nvPr/>
        </p:nvSpPr>
        <p:spPr>
          <a:xfrm>
            <a:off x="528359" y="10192433"/>
            <a:ext cx="1145238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b="1" u="sng" dirty="0"/>
              <a:t>1 m Pflanzabstand</a:t>
            </a:r>
          </a:p>
          <a:p>
            <a:r>
              <a:rPr lang="de-DE" sz="800" dirty="0" err="1"/>
              <a:t>Maibeere</a:t>
            </a:r>
            <a:endParaRPr lang="de-DE" sz="800" dirty="0"/>
          </a:p>
          <a:p>
            <a:r>
              <a:rPr lang="de-DE" sz="800" dirty="0"/>
              <a:t>Scheinquitte</a:t>
            </a:r>
          </a:p>
          <a:p>
            <a:r>
              <a:rPr lang="de-DE" sz="800" dirty="0"/>
              <a:t>Johannisbeere</a:t>
            </a:r>
          </a:p>
          <a:p>
            <a:r>
              <a:rPr lang="de-DE" sz="800" dirty="0"/>
              <a:t>Heidelbeere</a:t>
            </a:r>
          </a:p>
          <a:p>
            <a:r>
              <a:rPr lang="de-DE" sz="800" dirty="0"/>
              <a:t>Stachelbeere	</a:t>
            </a:r>
          </a:p>
          <a:p>
            <a:r>
              <a:rPr lang="de-DE" sz="800" dirty="0"/>
              <a:t>Rhabarber	</a:t>
            </a:r>
          </a:p>
        </p:txBody>
      </p:sp>
      <p:sp>
        <p:nvSpPr>
          <p:cNvPr id="259" name="Rechteck 249">
            <a:extLst>
              <a:ext uri="{FF2B5EF4-FFF2-40B4-BE49-F238E27FC236}">
                <a16:creationId xmlns="" xmlns:a16="http://schemas.microsoft.com/office/drawing/2014/main" id="{70EE05F1-04E1-4811-BEE7-E54F8409E015}"/>
              </a:ext>
            </a:extLst>
          </p:cNvPr>
          <p:cNvSpPr/>
          <p:nvPr/>
        </p:nvSpPr>
        <p:spPr>
          <a:xfrm rot="16200000">
            <a:off x="2502414" y="10623667"/>
            <a:ext cx="28405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600" dirty="0"/>
              <a:t>1m</a:t>
            </a:r>
          </a:p>
        </p:txBody>
      </p:sp>
      <p:sp>
        <p:nvSpPr>
          <p:cNvPr id="260" name="Rechteck 249">
            <a:extLst>
              <a:ext uri="{FF2B5EF4-FFF2-40B4-BE49-F238E27FC236}">
                <a16:creationId xmlns="" xmlns:a16="http://schemas.microsoft.com/office/drawing/2014/main" id="{D6915A01-4D8E-4C70-9BB1-A7A1E210FF2D}"/>
              </a:ext>
            </a:extLst>
          </p:cNvPr>
          <p:cNvSpPr/>
          <p:nvPr/>
        </p:nvSpPr>
        <p:spPr>
          <a:xfrm rot="16200000">
            <a:off x="2635852" y="10623242"/>
            <a:ext cx="34427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/>
              <a:t>1,5m</a:t>
            </a:r>
          </a:p>
        </p:txBody>
      </p:sp>
      <p:cxnSp>
        <p:nvCxnSpPr>
          <p:cNvPr id="261" name="Gerade Verbindung 22">
            <a:extLst>
              <a:ext uri="{FF2B5EF4-FFF2-40B4-BE49-F238E27FC236}">
                <a16:creationId xmlns="" xmlns:a16="http://schemas.microsoft.com/office/drawing/2014/main" id="{80309AD0-0834-454B-9178-19FFAB6DBF23}"/>
              </a:ext>
            </a:extLst>
          </p:cNvPr>
          <p:cNvCxnSpPr/>
          <p:nvPr/>
        </p:nvCxnSpPr>
        <p:spPr>
          <a:xfrm>
            <a:off x="2659320" y="11294801"/>
            <a:ext cx="14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2" name="Textfeld 27">
            <a:extLst>
              <a:ext uri="{FF2B5EF4-FFF2-40B4-BE49-F238E27FC236}">
                <a16:creationId xmlns="" xmlns:a16="http://schemas.microsoft.com/office/drawing/2014/main" id="{87EDA4CC-BA9C-4D97-81C1-E9FEDEB9F4E1}"/>
              </a:ext>
            </a:extLst>
          </p:cNvPr>
          <p:cNvSpPr txBox="1"/>
          <p:nvPr/>
        </p:nvSpPr>
        <p:spPr>
          <a:xfrm>
            <a:off x="2148012" y="11300236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14</a:t>
            </a:r>
            <a:r>
              <a:rPr lang="de-DE" sz="600" dirty="0"/>
              <a:t>m</a:t>
            </a:r>
          </a:p>
        </p:txBody>
      </p:sp>
      <p:sp>
        <p:nvSpPr>
          <p:cNvPr id="263" name="Textfeld 27">
            <a:extLst>
              <a:ext uri="{FF2B5EF4-FFF2-40B4-BE49-F238E27FC236}">
                <a16:creationId xmlns="" xmlns:a16="http://schemas.microsoft.com/office/drawing/2014/main" id="{E043FE08-AF1A-45DA-8433-BA5BB5848BF6}"/>
              </a:ext>
            </a:extLst>
          </p:cNvPr>
          <p:cNvSpPr txBox="1"/>
          <p:nvPr/>
        </p:nvSpPr>
        <p:spPr>
          <a:xfrm>
            <a:off x="2504200" y="11290389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4m</a:t>
            </a:r>
          </a:p>
        </p:txBody>
      </p:sp>
      <p:sp>
        <p:nvSpPr>
          <p:cNvPr id="264" name="Rechteck 249">
            <a:extLst>
              <a:ext uri="{FF2B5EF4-FFF2-40B4-BE49-F238E27FC236}">
                <a16:creationId xmlns="" xmlns:a16="http://schemas.microsoft.com/office/drawing/2014/main" id="{4628DB37-7C28-47C0-8079-5F54810B561C}"/>
              </a:ext>
            </a:extLst>
          </p:cNvPr>
          <p:cNvSpPr/>
          <p:nvPr/>
        </p:nvSpPr>
        <p:spPr>
          <a:xfrm rot="16200000">
            <a:off x="2892115" y="10521491"/>
            <a:ext cx="53052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/>
              <a:t>1,5m</a:t>
            </a:r>
          </a:p>
        </p:txBody>
      </p:sp>
      <p:sp>
        <p:nvSpPr>
          <p:cNvPr id="265" name="Rechteck 249">
            <a:extLst>
              <a:ext uri="{FF2B5EF4-FFF2-40B4-BE49-F238E27FC236}">
                <a16:creationId xmlns="" xmlns:a16="http://schemas.microsoft.com/office/drawing/2014/main" id="{EB8B4092-7359-42BA-ACAE-BF0D915657BD}"/>
              </a:ext>
            </a:extLst>
          </p:cNvPr>
          <p:cNvSpPr/>
          <p:nvPr/>
        </p:nvSpPr>
        <p:spPr>
          <a:xfrm rot="16200000">
            <a:off x="2336064" y="10624500"/>
            <a:ext cx="28405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600" dirty="0"/>
              <a:t>1m</a:t>
            </a:r>
          </a:p>
        </p:txBody>
      </p:sp>
      <p:sp>
        <p:nvSpPr>
          <p:cNvPr id="266" name="Rechteck 249">
            <a:extLst>
              <a:ext uri="{FF2B5EF4-FFF2-40B4-BE49-F238E27FC236}">
                <a16:creationId xmlns="" xmlns:a16="http://schemas.microsoft.com/office/drawing/2014/main" id="{557BF3BE-362F-48E4-8296-D569AEEE97DA}"/>
              </a:ext>
            </a:extLst>
          </p:cNvPr>
          <p:cNvSpPr/>
          <p:nvPr/>
        </p:nvSpPr>
        <p:spPr>
          <a:xfrm rot="16200000">
            <a:off x="2190515" y="10619669"/>
            <a:ext cx="28405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600" dirty="0"/>
              <a:t>1m</a:t>
            </a:r>
          </a:p>
        </p:txBody>
      </p:sp>
      <p:cxnSp>
        <p:nvCxnSpPr>
          <p:cNvPr id="267" name="Gerade Verbindung 22">
            <a:extLst>
              <a:ext uri="{FF2B5EF4-FFF2-40B4-BE49-F238E27FC236}">
                <a16:creationId xmlns="" xmlns:a16="http://schemas.microsoft.com/office/drawing/2014/main" id="{E3E14073-3542-4B21-A198-24CD986E51B0}"/>
              </a:ext>
            </a:extLst>
          </p:cNvPr>
          <p:cNvCxnSpPr/>
          <p:nvPr/>
        </p:nvCxnSpPr>
        <p:spPr>
          <a:xfrm>
            <a:off x="2875618" y="11298558"/>
            <a:ext cx="252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8" name="Textfeld 27">
            <a:extLst>
              <a:ext uri="{FF2B5EF4-FFF2-40B4-BE49-F238E27FC236}">
                <a16:creationId xmlns="" xmlns:a16="http://schemas.microsoft.com/office/drawing/2014/main" id="{3A6B5648-8BD6-4E7E-8A5A-64D55BAFAE40}"/>
              </a:ext>
            </a:extLst>
          </p:cNvPr>
          <p:cNvSpPr txBox="1"/>
          <p:nvPr/>
        </p:nvSpPr>
        <p:spPr>
          <a:xfrm>
            <a:off x="2778062" y="11291712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7m</a:t>
            </a:r>
          </a:p>
        </p:txBody>
      </p:sp>
      <p:sp>
        <p:nvSpPr>
          <p:cNvPr id="269" name="Textfeld 27">
            <a:extLst>
              <a:ext uri="{FF2B5EF4-FFF2-40B4-BE49-F238E27FC236}">
                <a16:creationId xmlns="" xmlns:a16="http://schemas.microsoft.com/office/drawing/2014/main" id="{B0780EEA-0F1A-492E-9E30-239FD960D82B}"/>
              </a:ext>
            </a:extLst>
          </p:cNvPr>
          <p:cNvSpPr txBox="1"/>
          <p:nvPr/>
        </p:nvSpPr>
        <p:spPr>
          <a:xfrm>
            <a:off x="526630" y="11235797"/>
            <a:ext cx="115017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b="1" u="sng" dirty="0"/>
              <a:t>2 m Pflanzabstand</a:t>
            </a:r>
          </a:p>
          <a:p>
            <a:r>
              <a:rPr lang="de-DE" sz="800" dirty="0"/>
              <a:t>Kornelkirsche</a:t>
            </a:r>
          </a:p>
          <a:p>
            <a:r>
              <a:rPr lang="de-DE" sz="800" dirty="0"/>
              <a:t>Mini-Kiwi</a:t>
            </a:r>
          </a:p>
        </p:txBody>
      </p:sp>
      <p:cxnSp>
        <p:nvCxnSpPr>
          <p:cNvPr id="270" name="Gerade Verbindung 22">
            <a:extLst>
              <a:ext uri="{FF2B5EF4-FFF2-40B4-BE49-F238E27FC236}">
                <a16:creationId xmlns="" xmlns:a16="http://schemas.microsoft.com/office/drawing/2014/main" id="{6A26E5A2-E0CF-4535-8DC1-4AF52D50C6F4}"/>
              </a:ext>
            </a:extLst>
          </p:cNvPr>
          <p:cNvCxnSpPr/>
          <p:nvPr/>
        </p:nvCxnSpPr>
        <p:spPr>
          <a:xfrm>
            <a:off x="3175892" y="11294989"/>
            <a:ext cx="180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1" name="Textfeld 27">
            <a:extLst>
              <a:ext uri="{FF2B5EF4-FFF2-40B4-BE49-F238E27FC236}">
                <a16:creationId xmlns="" xmlns:a16="http://schemas.microsoft.com/office/drawing/2014/main" id="{14E7D370-5170-43BD-9C71-58E03B4AA0F8}"/>
              </a:ext>
            </a:extLst>
          </p:cNvPr>
          <p:cNvSpPr txBox="1"/>
          <p:nvPr/>
        </p:nvSpPr>
        <p:spPr>
          <a:xfrm>
            <a:off x="3053076" y="11298558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5m</a:t>
            </a:r>
          </a:p>
        </p:txBody>
      </p:sp>
      <p:sp>
        <p:nvSpPr>
          <p:cNvPr id="272" name="Rechteck 249">
            <a:extLst>
              <a:ext uri="{FF2B5EF4-FFF2-40B4-BE49-F238E27FC236}">
                <a16:creationId xmlns="" xmlns:a16="http://schemas.microsoft.com/office/drawing/2014/main" id="{480A04BD-3B8A-428C-BA24-C425F55A8AD3}"/>
              </a:ext>
            </a:extLst>
          </p:cNvPr>
          <p:cNvSpPr/>
          <p:nvPr/>
        </p:nvSpPr>
        <p:spPr>
          <a:xfrm rot="16200000">
            <a:off x="3287077" y="10624500"/>
            <a:ext cx="28405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600" dirty="0"/>
              <a:t>1m</a:t>
            </a:r>
          </a:p>
        </p:txBody>
      </p:sp>
      <p:sp>
        <p:nvSpPr>
          <p:cNvPr id="273" name="Textfeld 27">
            <a:extLst>
              <a:ext uri="{FF2B5EF4-FFF2-40B4-BE49-F238E27FC236}">
                <a16:creationId xmlns="" xmlns:a16="http://schemas.microsoft.com/office/drawing/2014/main" id="{1F656198-3F09-43CC-851D-8E24DA36DAB6}"/>
              </a:ext>
            </a:extLst>
          </p:cNvPr>
          <p:cNvSpPr txBox="1"/>
          <p:nvPr/>
        </p:nvSpPr>
        <p:spPr>
          <a:xfrm>
            <a:off x="2408826" y="11404197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</a:t>
            </a:r>
            <a:r>
              <a:rPr lang="de-DE" sz="600" dirty="0"/>
              <a:t>m)</a:t>
            </a:r>
          </a:p>
        </p:txBody>
      </p:sp>
      <p:sp>
        <p:nvSpPr>
          <p:cNvPr id="274" name="Textfeld 27">
            <a:extLst>
              <a:ext uri="{FF2B5EF4-FFF2-40B4-BE49-F238E27FC236}">
                <a16:creationId xmlns="" xmlns:a16="http://schemas.microsoft.com/office/drawing/2014/main" id="{3DC9B3E1-4559-4A38-9244-E84905360090}"/>
              </a:ext>
            </a:extLst>
          </p:cNvPr>
          <p:cNvSpPr txBox="1"/>
          <p:nvPr/>
        </p:nvSpPr>
        <p:spPr>
          <a:xfrm>
            <a:off x="2601036" y="11405243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275" name="Textfeld 27">
            <a:extLst>
              <a:ext uri="{FF2B5EF4-FFF2-40B4-BE49-F238E27FC236}">
                <a16:creationId xmlns="" xmlns:a16="http://schemas.microsoft.com/office/drawing/2014/main" id="{1D0AE790-6669-41C2-BECA-F7D582F5DD84}"/>
              </a:ext>
            </a:extLst>
          </p:cNvPr>
          <p:cNvSpPr txBox="1"/>
          <p:nvPr/>
        </p:nvSpPr>
        <p:spPr>
          <a:xfrm>
            <a:off x="2930123" y="11401382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276" name="Textfeld 27">
            <a:extLst>
              <a:ext uri="{FF2B5EF4-FFF2-40B4-BE49-F238E27FC236}">
                <a16:creationId xmlns="" xmlns:a16="http://schemas.microsoft.com/office/drawing/2014/main" id="{C184765F-D093-4FD0-932B-B610B7DEEAA5}"/>
              </a:ext>
            </a:extLst>
          </p:cNvPr>
          <p:cNvSpPr txBox="1"/>
          <p:nvPr/>
        </p:nvSpPr>
        <p:spPr>
          <a:xfrm>
            <a:off x="3199196" y="11395003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</a:t>
            </a:r>
            <a:r>
              <a:rPr lang="de-DE" sz="600" dirty="0"/>
              <a:t>m)</a:t>
            </a:r>
          </a:p>
        </p:txBody>
      </p:sp>
      <p:cxnSp>
        <p:nvCxnSpPr>
          <p:cNvPr id="277" name="Gerade Verbindung 22">
            <a:extLst>
              <a:ext uri="{FF2B5EF4-FFF2-40B4-BE49-F238E27FC236}">
                <a16:creationId xmlns="" xmlns:a16="http://schemas.microsoft.com/office/drawing/2014/main" id="{D39FBD47-3D15-41FB-9E30-492CCF331E5A}"/>
              </a:ext>
            </a:extLst>
          </p:cNvPr>
          <p:cNvCxnSpPr/>
          <p:nvPr/>
        </p:nvCxnSpPr>
        <p:spPr>
          <a:xfrm>
            <a:off x="3358735" y="11294570"/>
            <a:ext cx="540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8" name="Textfeld 27">
            <a:extLst>
              <a:ext uri="{FF2B5EF4-FFF2-40B4-BE49-F238E27FC236}">
                <a16:creationId xmlns="" xmlns:a16="http://schemas.microsoft.com/office/drawing/2014/main" id="{7FF5CC6C-B77C-483B-9BE1-6B7DD77E4E22}"/>
              </a:ext>
            </a:extLst>
          </p:cNvPr>
          <p:cNvSpPr txBox="1"/>
          <p:nvPr/>
        </p:nvSpPr>
        <p:spPr>
          <a:xfrm>
            <a:off x="3476420" y="11279910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15</a:t>
            </a:r>
            <a:r>
              <a:rPr lang="de-DE" sz="600" dirty="0"/>
              <a:t>m</a:t>
            </a:r>
          </a:p>
        </p:txBody>
      </p:sp>
      <p:sp>
        <p:nvSpPr>
          <p:cNvPr id="279" name="Textfeld 27">
            <a:extLst>
              <a:ext uri="{FF2B5EF4-FFF2-40B4-BE49-F238E27FC236}">
                <a16:creationId xmlns="" xmlns:a16="http://schemas.microsoft.com/office/drawing/2014/main" id="{C3FE2DE1-4D72-42F5-82A8-58397E739B19}"/>
              </a:ext>
            </a:extLst>
          </p:cNvPr>
          <p:cNvSpPr txBox="1"/>
          <p:nvPr/>
        </p:nvSpPr>
        <p:spPr>
          <a:xfrm>
            <a:off x="526630" y="11775742"/>
            <a:ext cx="1146967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b="1" u="sng" dirty="0"/>
              <a:t>1/3 m Pflanzabstand</a:t>
            </a:r>
          </a:p>
          <a:p>
            <a:r>
              <a:rPr lang="de-DE" sz="800" dirty="0"/>
              <a:t>Himbeere</a:t>
            </a:r>
          </a:p>
        </p:txBody>
      </p:sp>
      <p:sp>
        <p:nvSpPr>
          <p:cNvPr id="280" name="Textfeld 27">
            <a:extLst>
              <a:ext uri="{FF2B5EF4-FFF2-40B4-BE49-F238E27FC236}">
                <a16:creationId xmlns="" xmlns:a16="http://schemas.microsoft.com/office/drawing/2014/main" id="{8B4AD341-306A-4820-805A-FB35E0474332}"/>
              </a:ext>
            </a:extLst>
          </p:cNvPr>
          <p:cNvSpPr txBox="1"/>
          <p:nvPr/>
        </p:nvSpPr>
        <p:spPr>
          <a:xfrm>
            <a:off x="6073912" y="11256044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9</a:t>
            </a:r>
            <a:r>
              <a:rPr lang="de-DE" sz="600" dirty="0"/>
              <a:t>m</a:t>
            </a:r>
          </a:p>
        </p:txBody>
      </p:sp>
      <p:sp>
        <p:nvSpPr>
          <p:cNvPr id="281" name="Textfeld 27">
            <a:extLst>
              <a:ext uri="{FF2B5EF4-FFF2-40B4-BE49-F238E27FC236}">
                <a16:creationId xmlns="" xmlns:a16="http://schemas.microsoft.com/office/drawing/2014/main" id="{0CC680DD-6BDC-4FBA-B686-4967C04CAD65}"/>
              </a:ext>
            </a:extLst>
          </p:cNvPr>
          <p:cNvSpPr txBox="1"/>
          <p:nvPr/>
        </p:nvSpPr>
        <p:spPr>
          <a:xfrm>
            <a:off x="3693782" y="11396855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</a:t>
            </a:r>
            <a:r>
              <a:rPr lang="de-DE" sz="600" dirty="0"/>
              <a:t>m)</a:t>
            </a:r>
          </a:p>
        </p:txBody>
      </p:sp>
      <p:cxnSp>
        <p:nvCxnSpPr>
          <p:cNvPr id="282" name="Gerade Verbindung 22">
            <a:extLst>
              <a:ext uri="{FF2B5EF4-FFF2-40B4-BE49-F238E27FC236}">
                <a16:creationId xmlns="" xmlns:a16="http://schemas.microsoft.com/office/drawing/2014/main" id="{EBDE9D35-4BCB-4F54-8E0C-5A5D5549C06C}"/>
              </a:ext>
            </a:extLst>
          </p:cNvPr>
          <p:cNvCxnSpPr/>
          <p:nvPr/>
        </p:nvCxnSpPr>
        <p:spPr>
          <a:xfrm>
            <a:off x="6130084" y="11275959"/>
            <a:ext cx="32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4" name="Textfeld 27">
            <a:extLst>
              <a:ext uri="{FF2B5EF4-FFF2-40B4-BE49-F238E27FC236}">
                <a16:creationId xmlns="" xmlns:a16="http://schemas.microsoft.com/office/drawing/2014/main" id="{85DBC483-842D-4B37-B07C-21A041A65890}"/>
              </a:ext>
            </a:extLst>
          </p:cNvPr>
          <p:cNvSpPr txBox="1"/>
          <p:nvPr/>
        </p:nvSpPr>
        <p:spPr>
          <a:xfrm>
            <a:off x="6213434" y="11383681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294" name="Textfeld 27">
            <a:extLst>
              <a:ext uri="{FF2B5EF4-FFF2-40B4-BE49-F238E27FC236}">
                <a16:creationId xmlns="" xmlns:a16="http://schemas.microsoft.com/office/drawing/2014/main" id="{81963A7E-141A-4F43-8A1A-9A99A39C5C85}"/>
              </a:ext>
            </a:extLst>
          </p:cNvPr>
          <p:cNvSpPr txBox="1"/>
          <p:nvPr/>
        </p:nvSpPr>
        <p:spPr>
          <a:xfrm>
            <a:off x="6435503" y="11274107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4m</a:t>
            </a:r>
          </a:p>
        </p:txBody>
      </p:sp>
      <p:cxnSp>
        <p:nvCxnSpPr>
          <p:cNvPr id="295" name="Gerade Verbindung 22">
            <a:extLst>
              <a:ext uri="{FF2B5EF4-FFF2-40B4-BE49-F238E27FC236}">
                <a16:creationId xmlns="" xmlns:a16="http://schemas.microsoft.com/office/drawing/2014/main" id="{B866E39D-68B4-456F-B33C-B7ADC265A86C}"/>
              </a:ext>
            </a:extLst>
          </p:cNvPr>
          <p:cNvCxnSpPr/>
          <p:nvPr/>
        </p:nvCxnSpPr>
        <p:spPr>
          <a:xfrm>
            <a:off x="6587257" y="11280787"/>
            <a:ext cx="14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6" name="Textfeld 27">
            <a:extLst>
              <a:ext uri="{FF2B5EF4-FFF2-40B4-BE49-F238E27FC236}">
                <a16:creationId xmlns="" xmlns:a16="http://schemas.microsoft.com/office/drawing/2014/main" id="{3F5585E4-EB49-4F47-9B83-69E2B18F84AE}"/>
              </a:ext>
            </a:extLst>
          </p:cNvPr>
          <p:cNvSpPr txBox="1"/>
          <p:nvPr/>
        </p:nvSpPr>
        <p:spPr>
          <a:xfrm>
            <a:off x="6629453" y="11334051"/>
            <a:ext cx="3919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297" name="Textfeld 27">
            <a:extLst>
              <a:ext uri="{FF2B5EF4-FFF2-40B4-BE49-F238E27FC236}">
                <a16:creationId xmlns="" xmlns:a16="http://schemas.microsoft.com/office/drawing/2014/main" id="{4A172792-2733-4B00-B77D-D3CEAEE359C8}"/>
              </a:ext>
            </a:extLst>
          </p:cNvPr>
          <p:cNvSpPr txBox="1"/>
          <p:nvPr/>
        </p:nvSpPr>
        <p:spPr>
          <a:xfrm>
            <a:off x="6465732" y="11381438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298" name="Textfeld 27">
            <a:extLst>
              <a:ext uri="{FF2B5EF4-FFF2-40B4-BE49-F238E27FC236}">
                <a16:creationId xmlns="" xmlns:a16="http://schemas.microsoft.com/office/drawing/2014/main" id="{A2B6015B-B754-4AE9-9788-6AB1BC4F9BC1}"/>
              </a:ext>
            </a:extLst>
          </p:cNvPr>
          <p:cNvSpPr txBox="1"/>
          <p:nvPr/>
        </p:nvSpPr>
        <p:spPr>
          <a:xfrm>
            <a:off x="6325410" y="11334051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cxnSp>
        <p:nvCxnSpPr>
          <p:cNvPr id="299" name="Gerade Verbindung 22">
            <a:extLst>
              <a:ext uri="{FF2B5EF4-FFF2-40B4-BE49-F238E27FC236}">
                <a16:creationId xmlns="" xmlns:a16="http://schemas.microsoft.com/office/drawing/2014/main" id="{2BC8AE0B-8BB9-41EC-9571-8E6A75336860}"/>
              </a:ext>
            </a:extLst>
          </p:cNvPr>
          <p:cNvCxnSpPr/>
          <p:nvPr/>
        </p:nvCxnSpPr>
        <p:spPr>
          <a:xfrm>
            <a:off x="6819051" y="11282103"/>
            <a:ext cx="14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Gerade Verbindung 22">
            <a:extLst>
              <a:ext uri="{FF2B5EF4-FFF2-40B4-BE49-F238E27FC236}">
                <a16:creationId xmlns="" xmlns:a16="http://schemas.microsoft.com/office/drawing/2014/main" id="{142CB2D6-6054-4CE0-A765-812942414545}"/>
              </a:ext>
            </a:extLst>
          </p:cNvPr>
          <p:cNvCxnSpPr/>
          <p:nvPr/>
        </p:nvCxnSpPr>
        <p:spPr>
          <a:xfrm>
            <a:off x="7269180" y="11302026"/>
            <a:ext cx="14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Gerade Verbindung 22">
            <a:extLst>
              <a:ext uri="{FF2B5EF4-FFF2-40B4-BE49-F238E27FC236}">
                <a16:creationId xmlns="" xmlns:a16="http://schemas.microsoft.com/office/drawing/2014/main" id="{34E0D396-0077-40A9-9560-9FA8F47DE301}"/>
              </a:ext>
            </a:extLst>
          </p:cNvPr>
          <p:cNvCxnSpPr/>
          <p:nvPr/>
        </p:nvCxnSpPr>
        <p:spPr>
          <a:xfrm>
            <a:off x="7032976" y="11295081"/>
            <a:ext cx="14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Textfeld 27">
            <a:extLst>
              <a:ext uri="{FF2B5EF4-FFF2-40B4-BE49-F238E27FC236}">
                <a16:creationId xmlns="" xmlns:a16="http://schemas.microsoft.com/office/drawing/2014/main" id="{865D7D60-5559-4998-8D5B-B67B48742B99}"/>
              </a:ext>
            </a:extLst>
          </p:cNvPr>
          <p:cNvSpPr txBox="1"/>
          <p:nvPr/>
        </p:nvSpPr>
        <p:spPr>
          <a:xfrm>
            <a:off x="6996437" y="11321130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303" name="Textfeld 27">
            <a:extLst>
              <a:ext uri="{FF2B5EF4-FFF2-40B4-BE49-F238E27FC236}">
                <a16:creationId xmlns="" xmlns:a16="http://schemas.microsoft.com/office/drawing/2014/main" id="{CF9738D4-4321-486A-BEC3-0C924EE08F72}"/>
              </a:ext>
            </a:extLst>
          </p:cNvPr>
          <p:cNvSpPr txBox="1"/>
          <p:nvPr/>
        </p:nvSpPr>
        <p:spPr>
          <a:xfrm>
            <a:off x="7120852" y="11381438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304" name="Textfeld 27">
            <a:extLst>
              <a:ext uri="{FF2B5EF4-FFF2-40B4-BE49-F238E27FC236}">
                <a16:creationId xmlns="" xmlns:a16="http://schemas.microsoft.com/office/drawing/2014/main" id="{343A9276-7C95-45AC-86FD-D1F343751F8D}"/>
              </a:ext>
            </a:extLst>
          </p:cNvPr>
          <p:cNvSpPr txBox="1"/>
          <p:nvPr/>
        </p:nvSpPr>
        <p:spPr>
          <a:xfrm>
            <a:off x="6874575" y="11387958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305" name="Textfeld 27">
            <a:extLst>
              <a:ext uri="{FF2B5EF4-FFF2-40B4-BE49-F238E27FC236}">
                <a16:creationId xmlns="" xmlns:a16="http://schemas.microsoft.com/office/drawing/2014/main" id="{32B1D20A-EAF3-4683-9102-352BB142679A}"/>
              </a:ext>
            </a:extLst>
          </p:cNvPr>
          <p:cNvSpPr txBox="1"/>
          <p:nvPr/>
        </p:nvSpPr>
        <p:spPr>
          <a:xfrm>
            <a:off x="6763502" y="11330097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306" name="Textfeld 27">
            <a:extLst>
              <a:ext uri="{FF2B5EF4-FFF2-40B4-BE49-F238E27FC236}">
                <a16:creationId xmlns="" xmlns:a16="http://schemas.microsoft.com/office/drawing/2014/main" id="{3FB34BDE-A20B-409B-8B64-AA15AEE58629}"/>
              </a:ext>
            </a:extLst>
          </p:cNvPr>
          <p:cNvSpPr txBox="1"/>
          <p:nvPr/>
        </p:nvSpPr>
        <p:spPr>
          <a:xfrm>
            <a:off x="6692374" y="11392923"/>
            <a:ext cx="5491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(1,5</a:t>
            </a:r>
            <a:r>
              <a:rPr lang="de-DE" sz="600" dirty="0"/>
              <a:t>m)</a:t>
            </a:r>
          </a:p>
        </p:txBody>
      </p:sp>
      <p:sp>
        <p:nvSpPr>
          <p:cNvPr id="308" name="Textfeld 27">
            <a:extLst>
              <a:ext uri="{FF2B5EF4-FFF2-40B4-BE49-F238E27FC236}">
                <a16:creationId xmlns="" xmlns:a16="http://schemas.microsoft.com/office/drawing/2014/main" id="{3C96C948-14F0-4AC2-B4F9-FDF48BAB5F65}"/>
              </a:ext>
            </a:extLst>
          </p:cNvPr>
          <p:cNvSpPr txBox="1"/>
          <p:nvPr/>
        </p:nvSpPr>
        <p:spPr>
          <a:xfrm>
            <a:off x="6893379" y="11280262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4m</a:t>
            </a:r>
          </a:p>
        </p:txBody>
      </p:sp>
      <p:sp>
        <p:nvSpPr>
          <p:cNvPr id="309" name="Textfeld 27">
            <a:extLst>
              <a:ext uri="{FF2B5EF4-FFF2-40B4-BE49-F238E27FC236}">
                <a16:creationId xmlns="" xmlns:a16="http://schemas.microsoft.com/office/drawing/2014/main" id="{0F2D521E-DF36-4076-94C7-817D575D2EB4}"/>
              </a:ext>
            </a:extLst>
          </p:cNvPr>
          <p:cNvSpPr txBox="1"/>
          <p:nvPr/>
        </p:nvSpPr>
        <p:spPr>
          <a:xfrm>
            <a:off x="7131993" y="11279233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4m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="" xmlns:a16="http://schemas.microsoft.com/office/drawing/2014/main" id="{62EEF3FB-756B-43E6-A74F-8F6A778A5B52}"/>
              </a:ext>
            </a:extLst>
          </p:cNvPr>
          <p:cNvSpPr txBox="1"/>
          <p:nvPr/>
        </p:nvSpPr>
        <p:spPr>
          <a:xfrm rot="16200000">
            <a:off x="6375068" y="10029792"/>
            <a:ext cx="1233528" cy="123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r>
              <a:rPr lang="de-DE" sz="500" dirty="0"/>
              <a:t>1,5m</a:t>
            </a:r>
          </a:p>
          <a:p>
            <a:pPr>
              <a:lnSpc>
                <a:spcPts val="900"/>
              </a:lnSpc>
            </a:pPr>
            <a:endParaRPr lang="de-DE" sz="500" dirty="0"/>
          </a:p>
        </p:txBody>
      </p:sp>
      <p:sp>
        <p:nvSpPr>
          <p:cNvPr id="313" name="Textfeld 27">
            <a:extLst>
              <a:ext uri="{FF2B5EF4-FFF2-40B4-BE49-F238E27FC236}">
                <a16:creationId xmlns="" xmlns:a16="http://schemas.microsoft.com/office/drawing/2014/main" id="{863DF2A4-3E08-4701-9A55-2EE574E03DF1}"/>
              </a:ext>
            </a:extLst>
          </p:cNvPr>
          <p:cNvSpPr txBox="1"/>
          <p:nvPr/>
        </p:nvSpPr>
        <p:spPr>
          <a:xfrm>
            <a:off x="6672466" y="11279233"/>
            <a:ext cx="4418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4m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45BDF51-8D20-416E-9DBF-85C506D10463}"/>
              </a:ext>
            </a:extLst>
          </p:cNvPr>
          <p:cNvSpPr/>
          <p:nvPr/>
        </p:nvSpPr>
        <p:spPr>
          <a:xfrm>
            <a:off x="2011514" y="6965570"/>
            <a:ext cx="108000" cy="36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6" name="Rectangle 315">
            <a:extLst>
              <a:ext uri="{FF2B5EF4-FFF2-40B4-BE49-F238E27FC236}">
                <a16:creationId xmlns="" xmlns:a16="http://schemas.microsoft.com/office/drawing/2014/main" id="{6C928C2F-0D39-40AF-B247-E0643728CC90}"/>
              </a:ext>
            </a:extLst>
          </p:cNvPr>
          <p:cNvSpPr/>
          <p:nvPr/>
        </p:nvSpPr>
        <p:spPr>
          <a:xfrm>
            <a:off x="2013086" y="4313788"/>
            <a:ext cx="108000" cy="25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 rot="16200000">
            <a:off x="1302016" y="8481235"/>
            <a:ext cx="15071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/>
              <a:t>51x Haselnuss: Nottinghams</a:t>
            </a:r>
          </a:p>
        </p:txBody>
      </p:sp>
      <p:sp>
        <p:nvSpPr>
          <p:cNvPr id="317" name="Textfeld 126">
            <a:extLst>
              <a:ext uri="{FF2B5EF4-FFF2-40B4-BE49-F238E27FC236}">
                <a16:creationId xmlns="" xmlns:a16="http://schemas.microsoft.com/office/drawing/2014/main" id="{E733BE45-F0C4-4003-8F6C-17073311CC89}"/>
              </a:ext>
            </a:extLst>
          </p:cNvPr>
          <p:cNvSpPr txBox="1"/>
          <p:nvPr/>
        </p:nvSpPr>
        <p:spPr>
          <a:xfrm>
            <a:off x="1609325" y="6821756"/>
            <a:ext cx="6174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(2m)</a:t>
            </a:r>
          </a:p>
        </p:txBody>
      </p:sp>
      <p:sp>
        <p:nvSpPr>
          <p:cNvPr id="253" name="Rechteck 3">
            <a:extLst>
              <a:ext uri="{FF2B5EF4-FFF2-40B4-BE49-F238E27FC236}">
                <a16:creationId xmlns="" xmlns:a16="http://schemas.microsoft.com/office/drawing/2014/main" id="{DFB96AEA-788B-437F-B868-8236A52885A1}"/>
              </a:ext>
            </a:extLst>
          </p:cNvPr>
          <p:cNvSpPr/>
          <p:nvPr/>
        </p:nvSpPr>
        <p:spPr>
          <a:xfrm rot="16200000">
            <a:off x="1346796" y="5465553"/>
            <a:ext cx="143821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/>
              <a:t>37x Rotblättrige Zellernuss</a:t>
            </a:r>
          </a:p>
        </p:txBody>
      </p:sp>
      <p:sp>
        <p:nvSpPr>
          <p:cNvPr id="319" name="Rectangle 318">
            <a:extLst>
              <a:ext uri="{FF2B5EF4-FFF2-40B4-BE49-F238E27FC236}">
                <a16:creationId xmlns="" xmlns:a16="http://schemas.microsoft.com/office/drawing/2014/main" id="{8EA86524-BBB4-4DF4-9F5F-9ABCA8FC2086}"/>
              </a:ext>
            </a:extLst>
          </p:cNvPr>
          <p:cNvSpPr/>
          <p:nvPr/>
        </p:nvSpPr>
        <p:spPr>
          <a:xfrm rot="3556745">
            <a:off x="2225950" y="3951416"/>
            <a:ext cx="108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Rechteck 3">
            <a:extLst>
              <a:ext uri="{FF2B5EF4-FFF2-40B4-BE49-F238E27FC236}">
                <a16:creationId xmlns="" xmlns:a16="http://schemas.microsoft.com/office/drawing/2014/main" id="{C86E1206-4C06-47A5-9136-270E784E20A2}"/>
              </a:ext>
            </a:extLst>
          </p:cNvPr>
          <p:cNvSpPr/>
          <p:nvPr/>
        </p:nvSpPr>
        <p:spPr>
          <a:xfrm rot="19638793">
            <a:off x="1287759" y="4280507"/>
            <a:ext cx="138050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/>
              <a:t>8x Rotblättrige Zellernuss</a:t>
            </a:r>
          </a:p>
        </p:txBody>
      </p:sp>
      <p:sp>
        <p:nvSpPr>
          <p:cNvPr id="322" name="Rectangle 321">
            <a:extLst>
              <a:ext uri="{FF2B5EF4-FFF2-40B4-BE49-F238E27FC236}">
                <a16:creationId xmlns="" xmlns:a16="http://schemas.microsoft.com/office/drawing/2014/main" id="{5AE64601-DF46-4B32-8E68-482DA3890236}"/>
              </a:ext>
            </a:extLst>
          </p:cNvPr>
          <p:cNvSpPr/>
          <p:nvPr/>
        </p:nvSpPr>
        <p:spPr>
          <a:xfrm rot="3541804">
            <a:off x="3829265" y="1657512"/>
            <a:ext cx="108000" cy="31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3" name="Textfeld 126">
            <a:extLst>
              <a:ext uri="{FF2B5EF4-FFF2-40B4-BE49-F238E27FC236}">
                <a16:creationId xmlns="" xmlns:a16="http://schemas.microsoft.com/office/drawing/2014/main" id="{1ACED092-EC81-4B8C-86D8-5D299A45D3C0}"/>
              </a:ext>
            </a:extLst>
          </p:cNvPr>
          <p:cNvSpPr txBox="1"/>
          <p:nvPr/>
        </p:nvSpPr>
        <p:spPr>
          <a:xfrm rot="3728677">
            <a:off x="2304670" y="4076896"/>
            <a:ext cx="6174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(2m)</a:t>
            </a:r>
          </a:p>
        </p:txBody>
      </p:sp>
      <p:sp>
        <p:nvSpPr>
          <p:cNvPr id="324" name="Textfeld 126">
            <a:extLst>
              <a:ext uri="{FF2B5EF4-FFF2-40B4-BE49-F238E27FC236}">
                <a16:creationId xmlns="" xmlns:a16="http://schemas.microsoft.com/office/drawing/2014/main" id="{6C32D5D7-D14C-4BC0-B8D0-82E92BA82967}"/>
              </a:ext>
            </a:extLst>
          </p:cNvPr>
          <p:cNvSpPr txBox="1"/>
          <p:nvPr/>
        </p:nvSpPr>
        <p:spPr>
          <a:xfrm rot="3728677">
            <a:off x="1902084" y="4352106"/>
            <a:ext cx="6174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(2m)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="" xmlns:a16="http://schemas.microsoft.com/office/drawing/2014/main" id="{595A8CE2-48E1-410B-803B-77BBFB8BA8EA}"/>
              </a:ext>
            </a:extLst>
          </p:cNvPr>
          <p:cNvSpPr/>
          <p:nvPr/>
        </p:nvSpPr>
        <p:spPr>
          <a:xfrm rot="3541804">
            <a:off x="6562314" y="9406"/>
            <a:ext cx="108000" cy="31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 rot="19757295">
            <a:off x="3091159" y="3178683"/>
            <a:ext cx="13997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/>
              <a:t>45x </a:t>
            </a:r>
            <a:r>
              <a:rPr lang="de-DE" sz="900" dirty="0" err="1"/>
              <a:t>Halle'sche</a:t>
            </a:r>
            <a:r>
              <a:rPr lang="de-DE" sz="900" dirty="0"/>
              <a:t> Riesennuss</a:t>
            </a:r>
          </a:p>
        </p:txBody>
      </p:sp>
      <p:sp>
        <p:nvSpPr>
          <p:cNvPr id="8" name="Rechteck 7"/>
          <p:cNvSpPr/>
          <p:nvPr/>
        </p:nvSpPr>
        <p:spPr>
          <a:xfrm rot="19751808">
            <a:off x="6047353" y="1471220"/>
            <a:ext cx="11708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/>
              <a:t>44x </a:t>
            </a:r>
            <a:r>
              <a:rPr lang="de-DE" sz="900" dirty="0"/>
              <a:t>Webbs Preisnuss</a:t>
            </a:r>
          </a:p>
        </p:txBody>
      </p:sp>
      <p:sp>
        <p:nvSpPr>
          <p:cNvPr id="328" name="Textfeld 126">
            <a:extLst>
              <a:ext uri="{FF2B5EF4-FFF2-40B4-BE49-F238E27FC236}">
                <a16:creationId xmlns="" xmlns:a16="http://schemas.microsoft.com/office/drawing/2014/main" id="{DA3F4BA0-98AB-4005-9411-248E4530B770}"/>
              </a:ext>
            </a:extLst>
          </p:cNvPr>
          <p:cNvSpPr txBox="1"/>
          <p:nvPr/>
        </p:nvSpPr>
        <p:spPr>
          <a:xfrm rot="3728677">
            <a:off x="5036983" y="2471392"/>
            <a:ext cx="6174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" dirty="0"/>
              <a:t>(2m)</a:t>
            </a:r>
          </a:p>
        </p:txBody>
      </p:sp>
      <p:sp>
        <p:nvSpPr>
          <p:cNvPr id="285" name="Textfeld 19">
            <a:extLst>
              <a:ext uri="{FF2B5EF4-FFF2-40B4-BE49-F238E27FC236}">
                <a16:creationId xmlns="" xmlns:a16="http://schemas.microsoft.com/office/drawing/2014/main" id="{F6407598-1D5E-4676-9425-B05CB2ABE26B}"/>
              </a:ext>
            </a:extLst>
          </p:cNvPr>
          <p:cNvSpPr txBox="1"/>
          <p:nvPr/>
        </p:nvSpPr>
        <p:spPr>
          <a:xfrm rot="19632536">
            <a:off x="2379614" y="2137721"/>
            <a:ext cx="384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Haselnüsse: 2 m Pflanzabstand, 1 Steckling im Zwischenraum</a:t>
            </a:r>
          </a:p>
        </p:txBody>
      </p:sp>
      <p:sp>
        <p:nvSpPr>
          <p:cNvPr id="286" name="Textfeld 19">
            <a:extLst>
              <a:ext uri="{FF2B5EF4-FFF2-40B4-BE49-F238E27FC236}">
                <a16:creationId xmlns="" xmlns:a16="http://schemas.microsoft.com/office/drawing/2014/main" id="{30182E91-87CA-4EED-A678-CEF1D587E9F7}"/>
              </a:ext>
            </a:extLst>
          </p:cNvPr>
          <p:cNvSpPr txBox="1"/>
          <p:nvPr/>
        </p:nvSpPr>
        <p:spPr>
          <a:xfrm rot="16200000">
            <a:off x="-313494" y="6336754"/>
            <a:ext cx="384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Haselnüsse: 2 m Pflanzabstand</a:t>
            </a:r>
          </a:p>
        </p:txBody>
      </p:sp>
      <p:sp>
        <p:nvSpPr>
          <p:cNvPr id="287" name="Textfeld 30">
            <a:extLst>
              <a:ext uri="{FF2B5EF4-FFF2-40B4-BE49-F238E27FC236}">
                <a16:creationId xmlns="" xmlns:a16="http://schemas.microsoft.com/office/drawing/2014/main" id="{FFC084F5-4EB2-44F4-A21B-420842A65D55}"/>
              </a:ext>
            </a:extLst>
          </p:cNvPr>
          <p:cNvSpPr txBox="1"/>
          <p:nvPr/>
        </p:nvSpPr>
        <p:spPr>
          <a:xfrm>
            <a:off x="393907" y="9681686"/>
            <a:ext cx="143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Pflanzabstände in B-Süd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E7B09A9-BB8E-4E58-9AF8-DE3060A0020B}"/>
              </a:ext>
            </a:extLst>
          </p:cNvPr>
          <p:cNvSpPr/>
          <p:nvPr/>
        </p:nvSpPr>
        <p:spPr>
          <a:xfrm>
            <a:off x="483086" y="9604248"/>
            <a:ext cx="1228827" cy="2560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20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1373</Words>
  <Application>Microsoft Macintosh PowerPoint</Application>
  <PresentationFormat>A3-Papier (297x420 mm)</PresentationFormat>
  <Paragraphs>337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Monika Meitzler-Stöhr</dc:creator>
  <cp:lastModifiedBy>Monika Meitzler-Stöhr</cp:lastModifiedBy>
  <cp:revision>98</cp:revision>
  <cp:lastPrinted>2022-03-04T15:45:15Z</cp:lastPrinted>
  <dcterms:created xsi:type="dcterms:W3CDTF">2022-02-25T09:55:02Z</dcterms:created>
  <dcterms:modified xsi:type="dcterms:W3CDTF">2022-03-09T14:52:28Z</dcterms:modified>
</cp:coreProperties>
</file>